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y="5143500" cx="9144000"/>
  <p:notesSz cx="6858000" cy="9144000"/>
  <p:embeddedFontLst>
    <p:embeddedFont>
      <p:font typeface="Roboto"/>
      <p:regular r:id="rId68"/>
      <p:bold r:id="rId69"/>
      <p:italic r:id="rId70"/>
      <p:boldItalic r:id="rId71"/>
    </p:embeddedFont>
    <p:embeddedFont>
      <p:font typeface="Bebas Neue"/>
      <p:regular r:id="rId72"/>
    </p:embeddedFont>
    <p:embeddedFont>
      <p:font typeface="Orbitron SemiBold"/>
      <p:regular r:id="rId73"/>
      <p:bold r:id="rId74"/>
    </p:embeddedFont>
    <p:embeddedFont>
      <p:font typeface="Orbitron"/>
      <p:regular r:id="rId75"/>
      <p:bold r:id="rId76"/>
    </p:embeddedFont>
    <p:embeddedFont>
      <p:font typeface="Chakra Petch"/>
      <p:regular r:id="rId77"/>
      <p:bold r:id="rId78"/>
      <p:italic r:id="rId79"/>
      <p:boldItalic r:id="rId80"/>
    </p:embeddedFont>
    <p:embeddedFont>
      <p:font typeface="Orbitron Black"/>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ChakraPetch-boldItalic.fntdata"/><Relationship Id="rId81" Type="http://schemas.openxmlformats.org/officeDocument/2006/relationships/font" Target="fonts/OrbitronBlac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rbitronSemiBold-regular.fntdata"/><Relationship Id="rId72" Type="http://schemas.openxmlformats.org/officeDocument/2006/relationships/font" Target="fonts/BebasNeue-regular.fntdata"/><Relationship Id="rId31" Type="http://schemas.openxmlformats.org/officeDocument/2006/relationships/slide" Target="slides/slide27.xml"/><Relationship Id="rId75" Type="http://schemas.openxmlformats.org/officeDocument/2006/relationships/font" Target="fonts/Orbitron-regular.fntdata"/><Relationship Id="rId30" Type="http://schemas.openxmlformats.org/officeDocument/2006/relationships/slide" Target="slides/slide26.xml"/><Relationship Id="rId74" Type="http://schemas.openxmlformats.org/officeDocument/2006/relationships/font" Target="fonts/OrbitronSemiBold-bold.fntdata"/><Relationship Id="rId33" Type="http://schemas.openxmlformats.org/officeDocument/2006/relationships/slide" Target="slides/slide29.xml"/><Relationship Id="rId77" Type="http://schemas.openxmlformats.org/officeDocument/2006/relationships/font" Target="fonts/ChakraPetch-regular.fntdata"/><Relationship Id="rId32" Type="http://schemas.openxmlformats.org/officeDocument/2006/relationships/slide" Target="slides/slide28.xml"/><Relationship Id="rId76" Type="http://schemas.openxmlformats.org/officeDocument/2006/relationships/font" Target="fonts/Orbitron-bold.fntdata"/><Relationship Id="rId35" Type="http://schemas.openxmlformats.org/officeDocument/2006/relationships/slide" Target="slides/slide31.xml"/><Relationship Id="rId79" Type="http://schemas.openxmlformats.org/officeDocument/2006/relationships/font" Target="fonts/ChakraPetch-italic.fntdata"/><Relationship Id="rId34" Type="http://schemas.openxmlformats.org/officeDocument/2006/relationships/slide" Target="slides/slide30.xml"/><Relationship Id="rId78" Type="http://schemas.openxmlformats.org/officeDocument/2006/relationships/font" Target="fonts/ChakraPetch-bold.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regular.fntdata"/><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scan.io/gastracke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fipulse.com/"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softbinator.com/"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paradigm.xyz/"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22-05-05/defi-exchange-says-it-provides-more-liquidity-than-larger-rival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firate.com/exchange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rthweb.com/opensea-statistics/"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assets/ethereum/0x495f947276749ce646f68ac8c248420045cb7b5e/7378291122709432834489565398600954217345661682670274411037912660381154253209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collection/panaverse"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https://pixlr.com/x/#editor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63b79453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63b79453d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63b79453d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63b79453d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63b79453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63b79453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63b79453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63b79453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https://etherscan.io/gastracker</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63b79453d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63b79453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63b79453d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63b79453d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63b79453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63b79453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63b79453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63b79453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63b79453d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63b79453d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63b79453d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63b79453d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https://www.defipulse.com/</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6440b52f0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6440b52f0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63b79453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63b79453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63b79453d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63b79453d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63b79453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63b79453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63b79453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63b79453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https://decrypt.co/resources/metamask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63b79453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63b79453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63b79453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63b79453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63b71ead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63b71ead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https://metamask.io/download/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d06550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3d06550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63b79453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63b79453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https://faucet.softbinator.com/</a:t>
            </a:r>
            <a:endParaRPr/>
          </a:p>
          <a:p>
            <a:pPr indent="0" lvl="0" marL="0" rtl="0" algn="l">
              <a:spcBef>
                <a:spcPts val="0"/>
              </a:spcBef>
              <a:spcAft>
                <a:spcPts val="0"/>
              </a:spcAft>
              <a:buNone/>
            </a:pPr>
            <a:r>
              <a:rPr lang="en"/>
              <a:t>This is another faucet.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63b71ead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63b71ead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https://goerlifaucet.com/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44069c2a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44069c2a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63b71ead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63b71ead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63b71ead7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63b71ead7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63b79453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63b79453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63b71ead7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63b71ead7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63b79453d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63b79453d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63b79453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63b79453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232629"/>
                </a:solidFill>
                <a:highlight>
                  <a:srgbClr val="FFFFFF"/>
                </a:highlight>
              </a:rPr>
              <a:t>You can buy it from uniswap, get some ETH from a faucet like </a:t>
            </a:r>
            <a:r>
              <a:rPr lang="en" sz="1150" u="sng">
                <a:solidFill>
                  <a:schemeClr val="hlink"/>
                </a:solidFill>
                <a:highlight>
                  <a:srgbClr val="FFFFFF"/>
                </a:highlight>
                <a:hlinkClick r:id="rId2"/>
              </a:rPr>
              <a:t>https://faucet.paradigm.xyz/</a:t>
            </a:r>
            <a:r>
              <a:rPr lang="en" sz="1150">
                <a:solidFill>
                  <a:srgbClr val="232629"/>
                </a:solidFill>
                <a:highlight>
                  <a:srgbClr val="FFFFFF"/>
                </a:highlight>
              </a:rPr>
              <a:t> and use it to swap for UNI using the goerli testnet on uniswap.</a:t>
            </a:r>
            <a:endParaRPr sz="1150">
              <a:solidFill>
                <a:srgbClr val="2326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63b79453d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63b79453d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63b79453d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63b79453d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63b79453d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63b79453d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63b79453d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63b79453d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644069c2af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644069c2af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63b79453d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63b79453d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https://www.bloomberg.com/news/articles/2022-05-05/defi-exchange-says-it-provides-more-liquidity-than-larger-rivals</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63b79453d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63b79453d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63b79453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63b79453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https://defirate.com/exchanges</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63b79453d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63b79453d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6440b52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6440b52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6440b52f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6440b52f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6440b52f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6440b52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6440b52f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6440b52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6440b52f0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6440b52f0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6440b52f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6440b52f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6440b52f0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6440b52f0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6440b52f0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6440b52f0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6440b52f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6440b52f0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https://earthweb.com/opensea-statistics/</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6440b52f0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6440b52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https://testnets.opensea.io/</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6440b52f0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6440b52f0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6440b52f0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6440b52f0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6440b52f0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6440b52f0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6440b52f0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6440b52f0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https://testnets.opensea.io/asset/create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6440b52f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6440b52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https://testnets.opensea.io/assets/goerli/0xf4910c763ed4e47a585e2d34baa9a4b611ae448c/107511843107062399913827952737187322873231599781756762181812533941645749518337/</a:t>
            </a:r>
            <a:r>
              <a:rPr lang="en" sz="1150">
                <a:solidFill>
                  <a:srgbClr val="353840"/>
                </a:solidFill>
                <a:highlight>
                  <a:srgbClr val="FFFFFF"/>
                </a:highlight>
              </a:rPr>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6440b52f0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6440b52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6440b52f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6440b52f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https://opensea.io/assets/ethereum/0x495f947276749ce646f68ac8c248420045cb7b5e/73782911227094328344895653986009542173456616826702744110379126603811542532097/</a:t>
            </a:r>
            <a:endParaRPr sz="1150">
              <a:solidFill>
                <a:srgbClr val="353840"/>
              </a:solidFill>
              <a:highlight>
                <a:srgbClr val="FFFFFF"/>
              </a:highlight>
            </a:endParaRPr>
          </a:p>
          <a:p>
            <a:pPr indent="0" lvl="0" marL="0" rtl="0" algn="l">
              <a:spcBef>
                <a:spcPts val="0"/>
              </a:spcBef>
              <a:spcAft>
                <a:spcPts val="0"/>
              </a:spcAft>
              <a:buNone/>
            </a:pPr>
            <a:r>
              <a:rPr lang="en" sz="1150">
                <a:solidFill>
                  <a:srgbClr val="353840"/>
                </a:solidFill>
                <a:highlight>
                  <a:srgbClr val="FFFFFF"/>
                </a:highlight>
              </a:rPr>
              <a:t>Published Free on Mainet as well</a:t>
            </a:r>
            <a:endParaRPr sz="1150">
              <a:solidFill>
                <a:srgbClr val="353840"/>
              </a:solidFill>
              <a:highlight>
                <a:srgbClr val="FFFFFF"/>
              </a:highlight>
            </a:endParaRPr>
          </a:p>
          <a:p>
            <a:pPr indent="0" lvl="0" marL="0" rtl="0" algn="l">
              <a:spcBef>
                <a:spcPts val="0"/>
              </a:spcBef>
              <a:spcAft>
                <a:spcPts val="0"/>
              </a:spcAft>
              <a:buNone/>
            </a:pPr>
            <a:r>
              <a:t/>
            </a:r>
            <a:endParaRPr sz="1150">
              <a:solidFill>
                <a:srgbClr val="353840"/>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63b79453d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63b79453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Chakra Petch"/>
              <a:buChar char="●"/>
            </a:pPr>
            <a:r>
              <a:rPr lang="en" sz="2200">
                <a:solidFill>
                  <a:schemeClr val="lt1"/>
                </a:solidFill>
                <a:latin typeface="Chakra Petch"/>
                <a:ea typeface="Chakra Petch"/>
                <a:cs typeface="Chakra Petch"/>
                <a:sym typeface="Chakra Petch"/>
              </a:rPr>
              <a:t>This text is initially created by the Changelly team. Read more at https://changelly.com/blog/ethereum-eth-price-predicti</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6440b52f0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6440b52f0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https://opensea.io/collection/panaverse</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6440b52f0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6440b52f0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6440b52f0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6440b52f0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f48166e21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f48166e21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63b79453d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63b79453d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63b79453d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63b79453d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63b79453d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63b79453d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7.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7.png"/><Relationship Id="rId6"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7.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1.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7.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7.png"/><Relationship Id="rId6"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anaverse.co" TargetMode="External"/><Relationship Id="rId4" Type="http://schemas.openxmlformats.org/officeDocument/2006/relationships/image" Target="../media/image102.png"/><Relationship Id="rId5" Type="http://schemas.openxmlformats.org/officeDocument/2006/relationships/hyperlink" Target="https://www.linkedin.com/in/ziaukhan/" TargetMode="External"/><Relationship Id="rId6" Type="http://schemas.openxmlformats.org/officeDocument/2006/relationships/image" Target="../media/image1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1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7.png"/><Relationship Id="rId4" Type="http://schemas.openxmlformats.org/officeDocument/2006/relationships/hyperlink" Target="https://etherscan.io/gastrack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6.png"/><Relationship Id="rId4" Type="http://schemas.openxmlformats.org/officeDocument/2006/relationships/hyperlink" Target="https://blog.cryptostars.is/summary-from-how-to-defi-beginner-book-by-coingecko-23e0c001e0a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panacloud-modern-global-apps/defi-dapps-solidity-smart-contracts/tree/main/step20_real_estate_tokeniza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124.png"/><Relationship Id="rId4" Type="http://schemas.openxmlformats.org/officeDocument/2006/relationships/hyperlink" Target="https://www.definitions.net/pronounce/Goerl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136.png"/><Relationship Id="rId4" Type="http://schemas.openxmlformats.org/officeDocument/2006/relationships/image" Target="../media/image1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58.png"/><Relationship Id="rId4" Type="http://schemas.openxmlformats.org/officeDocument/2006/relationships/image" Target="../media/image1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0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techjuice.pk/how-to-buy-ethereum-in-pakista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www.smartcontracts.tools/token-generator/create/ethereum/" TargetMode="External"/><Relationship Id="rId4" Type="http://schemas.openxmlformats.org/officeDocument/2006/relationships/image" Target="../media/image1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56.png"/><Relationship Id="rId4" Type="http://schemas.openxmlformats.org/officeDocument/2006/relationships/image" Target="../media/image152.png"/><Relationship Id="rId5" Type="http://schemas.openxmlformats.org/officeDocument/2006/relationships/hyperlink" Target="https://goerli.etherscan.io/tx/0x2f8b013a82f6575afd9ca3ddd4a3b8c923ef51970bd7d6ce5bf68072f1c7204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53.png"/><Relationship Id="rId6" Type="http://schemas.openxmlformats.org/officeDocument/2006/relationships/image" Target="../media/image1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45.png"/><Relationship Id="rId4"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48.png"/><Relationship Id="rId4" Type="http://schemas.openxmlformats.org/officeDocument/2006/relationships/hyperlink" Target="https://opensea.io/assets/ethereum/0x495f947276749ce646f68ac8c248420045cb7b5e/7378291122709432834489565398600954217345661682670274411037912660381154253209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support.uniswap.org/hc/en-us/sections/8122851346573-Getting-Started" TargetMode="External"/><Relationship Id="rId4" Type="http://schemas.openxmlformats.org/officeDocument/2006/relationships/hyperlink" Target="https://opensea.io/collection/panaverse" TargetMode="External"/><Relationship Id="rId5" Type="http://schemas.openxmlformats.org/officeDocument/2006/relationships/hyperlink" Target="https://tokpie.io/blog/how-create-pool-uniswap-erc20-pai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www.facebook.com/groups/panaverse" TargetMode="External"/><Relationship Id="rId4" Type="http://schemas.openxmlformats.org/officeDocument/2006/relationships/hyperlink" Target="https://discord.gg/GggDkBwJD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3.xml"/><Relationship Id="rId3" Type="http://schemas.openxmlformats.org/officeDocument/2006/relationships/image" Target="../media/image154.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5344675" y="60588"/>
            <a:ext cx="50319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Panaverse DAO</a:t>
            </a:r>
            <a:endParaRPr sz="2000"/>
          </a:p>
        </p:txBody>
      </p:sp>
      <p:sp>
        <p:nvSpPr>
          <p:cNvPr id="326" name="Google Shape;326;p43"/>
          <p:cNvSpPr txBox="1"/>
          <p:nvPr>
            <p:ph idx="1" type="subTitle"/>
          </p:nvPr>
        </p:nvSpPr>
        <p:spPr>
          <a:xfrm>
            <a:off x="512950" y="44140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www.panaverse.co</a:t>
            </a:r>
            <a:r>
              <a:rPr lang="en"/>
              <a:t> </a:t>
            </a:r>
            <a:endParaRPr/>
          </a:p>
        </p:txBody>
      </p:sp>
      <p:sp>
        <p:nvSpPr>
          <p:cNvPr id="327" name="Google Shape;327;p43"/>
          <p:cNvSpPr txBox="1"/>
          <p:nvPr>
            <p:ph type="ctrTitle"/>
          </p:nvPr>
        </p:nvSpPr>
        <p:spPr>
          <a:xfrm>
            <a:off x="117175" y="2731925"/>
            <a:ext cx="50751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chemeClr val="accent4"/>
                </a:solidFill>
                <a:latin typeface="Impact"/>
                <a:ea typeface="Impact"/>
                <a:cs typeface="Impact"/>
                <a:sym typeface="Impact"/>
              </a:rPr>
              <a:t>Web 3.0 User Manual</a:t>
            </a:r>
            <a:endParaRPr b="1" sz="3800">
              <a:solidFill>
                <a:schemeClr val="accent4"/>
              </a:solidFill>
              <a:latin typeface="Impact"/>
              <a:ea typeface="Impact"/>
              <a:cs typeface="Impact"/>
              <a:sym typeface="Impact"/>
            </a:endParaRPr>
          </a:p>
          <a:p>
            <a:pPr indent="0" lvl="0" marL="0" rtl="0" algn="ctr">
              <a:spcBef>
                <a:spcPts val="0"/>
              </a:spcBef>
              <a:spcAft>
                <a:spcPts val="0"/>
              </a:spcAft>
              <a:buNone/>
            </a:pPr>
            <a:r>
              <a:rPr b="1" lang="en" sz="2300">
                <a:solidFill>
                  <a:schemeClr val="accent4"/>
                </a:solidFill>
                <a:latin typeface="Impact"/>
                <a:ea typeface="Impact"/>
                <a:cs typeface="Impact"/>
                <a:sym typeface="Impact"/>
              </a:rPr>
              <a:t>Join the Future Now</a:t>
            </a:r>
            <a:endParaRPr b="1" sz="2300">
              <a:solidFill>
                <a:schemeClr val="accent4"/>
              </a:solidFill>
              <a:latin typeface="Impact"/>
              <a:ea typeface="Impact"/>
              <a:cs typeface="Impact"/>
              <a:sym typeface="Impact"/>
            </a:endParaRPr>
          </a:p>
        </p:txBody>
      </p:sp>
      <p:pic>
        <p:nvPicPr>
          <p:cNvPr id="328" name="Google Shape;328;p43"/>
          <p:cNvPicPr preferRelativeResize="0"/>
          <p:nvPr/>
        </p:nvPicPr>
        <p:blipFill rotWithShape="1">
          <a:blip r:embed="rId4">
            <a:alphaModFix/>
          </a:blip>
          <a:srcRect b="29611" l="24132" r="51990" t="28049"/>
          <a:stretch/>
        </p:blipFill>
        <p:spPr>
          <a:xfrm>
            <a:off x="6125975" y="152400"/>
            <a:ext cx="526574" cy="616476"/>
          </a:xfrm>
          <a:prstGeom prst="rect">
            <a:avLst/>
          </a:prstGeom>
          <a:noFill/>
          <a:ln>
            <a:noFill/>
          </a:ln>
        </p:spPr>
      </p:pic>
      <p:sp>
        <p:nvSpPr>
          <p:cNvPr id="329" name="Google Shape;329;p43"/>
          <p:cNvSpPr txBox="1"/>
          <p:nvPr>
            <p:ph idx="1" type="subTitle"/>
          </p:nvPr>
        </p:nvSpPr>
        <p:spPr>
          <a:xfrm>
            <a:off x="512950" y="3728275"/>
            <a:ext cx="40044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Zia Khan</a:t>
            </a:r>
            <a:endParaRPr/>
          </a:p>
          <a:p>
            <a:pPr indent="0" lvl="0" marL="0" rtl="0" algn="l">
              <a:spcBef>
                <a:spcPts val="0"/>
              </a:spcBef>
              <a:spcAft>
                <a:spcPts val="0"/>
              </a:spcAft>
              <a:buNone/>
            </a:pPr>
            <a:r>
              <a:rPr lang="en"/>
              <a:t>MA, MBA, MAC, MSE, CPA, and CMA</a:t>
            </a:r>
            <a:r>
              <a:rPr lang="en"/>
              <a:t> </a:t>
            </a:r>
            <a:endParaRPr/>
          </a:p>
          <a:p>
            <a:pPr indent="0" lvl="0" marL="0" rtl="0" algn="l">
              <a:spcBef>
                <a:spcPts val="0"/>
              </a:spcBef>
              <a:spcAft>
                <a:spcPts val="0"/>
              </a:spcAft>
              <a:buNone/>
            </a:pPr>
            <a:r>
              <a:rPr lang="en" sz="1200" u="sng">
                <a:solidFill>
                  <a:schemeClr val="hlink"/>
                </a:solidFill>
                <a:hlinkClick r:id="rId5"/>
              </a:rPr>
              <a:t>https://www.linkedin.com/in/ziaukhan/</a:t>
            </a:r>
            <a:r>
              <a:rPr lang="en" sz="1200"/>
              <a:t> </a:t>
            </a:r>
            <a:endParaRPr sz="1200"/>
          </a:p>
        </p:txBody>
      </p:sp>
      <p:pic>
        <p:nvPicPr>
          <p:cNvPr id="330" name="Google Shape;330;p43"/>
          <p:cNvPicPr preferRelativeResize="0"/>
          <p:nvPr/>
        </p:nvPicPr>
        <p:blipFill>
          <a:blip r:embed="rId6">
            <a:alphaModFix/>
          </a:blip>
          <a:stretch>
            <a:fillRect/>
          </a:stretch>
        </p:blipFill>
        <p:spPr>
          <a:xfrm>
            <a:off x="1929825" y="903975"/>
            <a:ext cx="1626400" cy="162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2"/>
          <p:cNvPicPr preferRelativeResize="0"/>
          <p:nvPr/>
        </p:nvPicPr>
        <p:blipFill>
          <a:blip r:embed="rId3">
            <a:alphaModFix/>
          </a:blip>
          <a:stretch>
            <a:fillRect/>
          </a:stretch>
        </p:blipFill>
        <p:spPr>
          <a:xfrm>
            <a:off x="0" y="433775"/>
            <a:ext cx="9144003" cy="42326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3"/>
          <p:cNvPicPr preferRelativeResize="0"/>
          <p:nvPr/>
        </p:nvPicPr>
        <p:blipFill>
          <a:blip r:embed="rId3">
            <a:alphaModFix/>
          </a:blip>
          <a:stretch>
            <a:fillRect/>
          </a:stretch>
        </p:blipFill>
        <p:spPr>
          <a:xfrm>
            <a:off x="26625" y="811150"/>
            <a:ext cx="9098450" cy="3466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Gas Fee</a:t>
            </a:r>
            <a:endParaRPr/>
          </a:p>
        </p:txBody>
      </p:sp>
      <p:sp>
        <p:nvSpPr>
          <p:cNvPr id="391" name="Google Shape;391;p5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Gas is essential to the Ethereum network. It is the fuel that allows it to operate, in the same way that a car needs gasoline to run.</a:t>
            </a:r>
            <a:endParaRPr sz="1800"/>
          </a:p>
          <a:p>
            <a:pPr indent="-342900" lvl="0" marL="457200" rtl="0" algn="l">
              <a:spcBef>
                <a:spcPts val="0"/>
              </a:spcBef>
              <a:spcAft>
                <a:spcPts val="0"/>
              </a:spcAft>
              <a:buSzPts val="1800"/>
              <a:buChar char="●"/>
            </a:pPr>
            <a:r>
              <a:rPr lang="en" sz="1800"/>
              <a:t>Gas refers to the unit that measures the amount of computational effort required to execute specific operations on the Ethereum network.</a:t>
            </a:r>
            <a:endParaRPr sz="1800"/>
          </a:p>
          <a:p>
            <a:pPr indent="-342900" lvl="0" marL="457200" rtl="0" algn="l">
              <a:spcBef>
                <a:spcPts val="0"/>
              </a:spcBef>
              <a:spcAft>
                <a:spcPts val="0"/>
              </a:spcAft>
              <a:buSzPts val="1800"/>
              <a:buChar char="●"/>
            </a:pPr>
            <a:r>
              <a:rPr lang="en" sz="1800"/>
              <a:t>Since each Ethereum transaction requires computational resources to execute, each transaction requires a fee. Gas refers to the fee required to conduct a transaction on Ethereum successfully.</a:t>
            </a:r>
            <a:endParaRPr sz="1800"/>
          </a:p>
          <a:p>
            <a:pPr indent="-342900" lvl="0" marL="457200" rtl="0" algn="l">
              <a:spcBef>
                <a:spcPts val="0"/>
              </a:spcBef>
              <a:spcAft>
                <a:spcPts val="0"/>
              </a:spcAft>
              <a:buSzPts val="1800"/>
              <a:buChar char="●"/>
            </a:pPr>
            <a:r>
              <a:rPr lang="en" sz="1800"/>
              <a:t>Gas fees are paid in Ethereum's native currency, ether (ETH). Gas prices are denoted in gwei, which itself is a denomination of ETH - each gwei is equal to 0.000000001 ETH (10-9 ETH).</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5"/>
          <p:cNvPicPr preferRelativeResize="0"/>
          <p:nvPr/>
        </p:nvPicPr>
        <p:blipFill>
          <a:blip r:embed="rId3">
            <a:alphaModFix/>
          </a:blip>
          <a:stretch>
            <a:fillRect/>
          </a:stretch>
        </p:blipFill>
        <p:spPr>
          <a:xfrm>
            <a:off x="2895600" y="152400"/>
            <a:ext cx="6145753" cy="4838698"/>
          </a:xfrm>
          <a:prstGeom prst="rect">
            <a:avLst/>
          </a:prstGeom>
          <a:noFill/>
          <a:ln>
            <a:noFill/>
          </a:ln>
        </p:spPr>
      </p:pic>
      <p:sp>
        <p:nvSpPr>
          <p:cNvPr id="397" name="Google Shape;397;p55"/>
          <p:cNvSpPr txBox="1"/>
          <p:nvPr/>
        </p:nvSpPr>
        <p:spPr>
          <a:xfrm>
            <a:off x="762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00FF"/>
                </a:solidFill>
                <a:hlinkClick r:id="rId4">
                  <a:extLst>
                    <a:ext uri="{A12FA001-AC4F-418D-AE19-62706E023703}">
                      <ahyp:hlinkClr val="tx"/>
                    </a:ext>
                  </a:extLst>
                </a:hlinkClick>
              </a:rPr>
              <a:t>https://etherscan.io/gastracker</a:t>
            </a:r>
            <a:r>
              <a:rPr lang="en">
                <a:solidFill>
                  <a:srgbClr val="0000FF"/>
                </a:solidFill>
              </a:rPr>
              <a:t> </a:t>
            </a:r>
            <a:endParaRPr>
              <a:solidFill>
                <a:srgbClr val="0000FF"/>
              </a:solidFill>
            </a:endParaRPr>
          </a:p>
        </p:txBody>
      </p:sp>
      <p:sp>
        <p:nvSpPr>
          <p:cNvPr id="398" name="Google Shape;398;p55"/>
          <p:cNvSpPr txBox="1"/>
          <p:nvPr/>
        </p:nvSpPr>
        <p:spPr>
          <a:xfrm>
            <a:off x="76200" y="914400"/>
            <a:ext cx="2952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Vitalik Buterin, co-founder of Ethereum, believes Ethereum will be able to process close to </a:t>
            </a:r>
            <a:r>
              <a:rPr lang="en">
                <a:solidFill>
                  <a:srgbClr val="FF0000"/>
                </a:solidFill>
              </a:rPr>
              <a:t>1,00,000 transactions per second</a:t>
            </a:r>
            <a:r>
              <a:rPr lang="en"/>
              <a:t>. At present, it can do 25 per second.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stage is </a:t>
            </a:r>
            <a:r>
              <a:rPr lang="en">
                <a:solidFill>
                  <a:srgbClr val="FF0000"/>
                </a:solidFill>
              </a:rPr>
              <a:t>sharding</a:t>
            </a:r>
            <a:r>
              <a:rPr lang="en"/>
              <a:t>, a process to reduce network congestion and increase transaction speed.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Sharding will create </a:t>
            </a:r>
            <a:r>
              <a:rPr lang="en">
                <a:solidFill>
                  <a:srgbClr val="FF0000"/>
                </a:solidFill>
              </a:rPr>
              <a:t>64 different shards</a:t>
            </a:r>
            <a:r>
              <a:rPr lang="en"/>
              <a:t> so that the information of the blockchain is split up.</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a:t>
            </a:r>
            <a:r>
              <a:rPr lang="en"/>
              <a:t> for Applications</a:t>
            </a:r>
            <a:endParaRPr/>
          </a:p>
        </p:txBody>
      </p:sp>
      <p:sp>
        <p:nvSpPr>
          <p:cNvPr id="404" name="Google Shape;404;p5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Ethereum will completely transform applications of all shapes and sizes. </a:t>
            </a:r>
            <a:endParaRPr sz="2000"/>
          </a:p>
          <a:p>
            <a:pPr indent="-355600" lvl="0" marL="457200" rtl="0" algn="l">
              <a:spcBef>
                <a:spcPts val="0"/>
              </a:spcBef>
              <a:spcAft>
                <a:spcPts val="0"/>
              </a:spcAft>
              <a:buSzPts val="2000"/>
              <a:buChar char="●"/>
            </a:pPr>
            <a:r>
              <a:rPr lang="en" sz="2000"/>
              <a:t>With a built-in scripting language and distributed virtual machine, </a:t>
            </a:r>
            <a:r>
              <a:rPr lang="en" sz="2000">
                <a:solidFill>
                  <a:srgbClr val="FFFF00"/>
                </a:solidFill>
              </a:rPr>
              <a:t>smart contracts</a:t>
            </a:r>
            <a:r>
              <a:rPr lang="en" sz="2000"/>
              <a:t> can be built to carry out all sorts of functions without the need for a trusted third party or central authority. </a:t>
            </a:r>
            <a:endParaRPr sz="2000"/>
          </a:p>
          <a:p>
            <a:pPr indent="-355600" lvl="0" marL="457200" rtl="0" algn="l">
              <a:spcBef>
                <a:spcPts val="0"/>
              </a:spcBef>
              <a:spcAft>
                <a:spcPts val="0"/>
              </a:spcAft>
              <a:buSzPts val="2000"/>
              <a:buChar char="●"/>
            </a:pPr>
            <a:r>
              <a:rPr lang="en" sz="2000"/>
              <a:t>Using its internal cryptocurrency, ether, nodes can be paid for their processing power in running these decentralized apps, and entire decentralized autonomous organizations (DOAs) will exist in an </a:t>
            </a:r>
            <a:r>
              <a:rPr lang="en" sz="2000">
                <a:solidFill>
                  <a:srgbClr val="FFFF00"/>
                </a:solidFill>
              </a:rPr>
              <a:t>ether economy</a:t>
            </a:r>
            <a:r>
              <a:rPr lang="en" sz="2000"/>
              <a:t>.</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Dapp?</a:t>
            </a:r>
            <a:endParaRPr/>
          </a:p>
        </p:txBody>
      </p:sp>
      <p:sp>
        <p:nvSpPr>
          <p:cNvPr id="410" name="Google Shape;410;p5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 dapp has its backend code running on a decentralized peer-to-peer network. Contrast this with an app where the backend code is running on centralized servers.</a:t>
            </a:r>
            <a:endParaRPr sz="2000"/>
          </a:p>
          <a:p>
            <a:pPr indent="-355600" lvl="0" marL="457200" rtl="0" algn="l">
              <a:spcBef>
                <a:spcPts val="0"/>
              </a:spcBef>
              <a:spcAft>
                <a:spcPts val="0"/>
              </a:spcAft>
              <a:buSzPts val="2000"/>
              <a:buChar char="●"/>
            </a:pPr>
            <a:r>
              <a:rPr lang="en" sz="2000"/>
              <a:t>A decentralized application (dapp) is an application built on a decentralized network that combines a smart contract and a frontend user interface. </a:t>
            </a:r>
            <a:endParaRPr sz="2000"/>
          </a:p>
          <a:p>
            <a:pPr indent="-355600" lvl="0" marL="457200" rtl="0" algn="l">
              <a:spcBef>
                <a:spcPts val="0"/>
              </a:spcBef>
              <a:spcAft>
                <a:spcPts val="0"/>
              </a:spcAft>
              <a:buSzPts val="2000"/>
              <a:buChar char="●"/>
            </a:pPr>
            <a:r>
              <a:rPr lang="en" sz="2000"/>
              <a:t>On Ethereum, smart contracts are accessible and transparent – like open APIs – so your dapp can even include a smart contract that someone else has written.</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DeFi</a:t>
            </a:r>
            <a:endParaRPr/>
          </a:p>
        </p:txBody>
      </p:sp>
      <p:sp>
        <p:nvSpPr>
          <p:cNvPr id="416" name="Google Shape;416;p5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Ethereum has given rise to a new constellation of “decentralized finance” or DeFi businesses and projects. </a:t>
            </a:r>
            <a:endParaRPr sz="1800"/>
          </a:p>
          <a:p>
            <a:pPr indent="-342900" lvl="0" marL="457200" rtl="0" algn="l">
              <a:spcBef>
                <a:spcPts val="0"/>
              </a:spcBef>
              <a:spcAft>
                <a:spcPts val="0"/>
              </a:spcAft>
              <a:buSzPts val="1800"/>
              <a:buChar char="●"/>
            </a:pPr>
            <a:r>
              <a:rPr lang="en" sz="1800"/>
              <a:t>Essentially the cryptocurrency version of Wall Street, DeFi aims to offer people access to financial services—borrowing, lending, and trading—without the need for legacy institutions such as banks and brokerages, which often take large commissions and other fees. </a:t>
            </a:r>
            <a:endParaRPr sz="1800"/>
          </a:p>
          <a:p>
            <a:pPr indent="-342900" lvl="0" marL="457200" rtl="0" algn="l">
              <a:spcBef>
                <a:spcPts val="0"/>
              </a:spcBef>
              <a:spcAft>
                <a:spcPts val="0"/>
              </a:spcAft>
              <a:buSzPts val="1800"/>
              <a:buChar char="●"/>
            </a:pPr>
            <a:r>
              <a:rPr lang="en" sz="1800"/>
              <a:t>Most DeFi apps are built on the Ethereum blockchain. </a:t>
            </a:r>
            <a:endParaRPr sz="1800"/>
          </a:p>
          <a:p>
            <a:pPr indent="-342900" lvl="0" marL="457200" rtl="0" algn="l">
              <a:spcBef>
                <a:spcPts val="0"/>
              </a:spcBef>
              <a:spcAft>
                <a:spcPts val="0"/>
              </a:spcAft>
              <a:buSzPts val="1800"/>
              <a:buChar char="●"/>
            </a:pPr>
            <a:r>
              <a:rPr lang="en" sz="1800"/>
              <a:t>Ethereum has a range of potential applications beyond cryptocurrency, experts say, such as facilitating real estate deals and international trade.</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From ‘How To DeFi (Beginner)’ Book</a:t>
            </a:r>
            <a:endParaRPr/>
          </a:p>
        </p:txBody>
      </p:sp>
      <p:pic>
        <p:nvPicPr>
          <p:cNvPr id="422" name="Google Shape;422;p59"/>
          <p:cNvPicPr preferRelativeResize="0"/>
          <p:nvPr/>
        </p:nvPicPr>
        <p:blipFill>
          <a:blip r:embed="rId3">
            <a:alphaModFix/>
          </a:blip>
          <a:stretch>
            <a:fillRect/>
          </a:stretch>
        </p:blipFill>
        <p:spPr>
          <a:xfrm>
            <a:off x="1639175" y="1281325"/>
            <a:ext cx="2490443" cy="3731000"/>
          </a:xfrm>
          <a:prstGeom prst="rect">
            <a:avLst/>
          </a:prstGeom>
          <a:noFill/>
          <a:ln>
            <a:noFill/>
          </a:ln>
        </p:spPr>
      </p:pic>
      <p:sp>
        <p:nvSpPr>
          <p:cNvPr id="423" name="Google Shape;423;p59"/>
          <p:cNvSpPr txBox="1"/>
          <p:nvPr/>
        </p:nvSpPr>
        <p:spPr>
          <a:xfrm>
            <a:off x="4549225" y="2076775"/>
            <a:ext cx="40257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u="sng">
                <a:solidFill>
                  <a:schemeClr val="hlink"/>
                </a:solidFill>
                <a:hlinkClick r:id="rId4"/>
              </a:rPr>
              <a:t>https://blog.cryptostars.is/summary-from-how-to-defi-beginner-book-by-coingecko-23e0c001e0ad</a:t>
            </a:r>
            <a:endParaRPr sz="2300">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8 DeFi Key Categories</a:t>
            </a:r>
            <a:endParaRPr/>
          </a:p>
        </p:txBody>
      </p:sp>
      <p:sp>
        <p:nvSpPr>
          <p:cNvPr id="429" name="Google Shape;429;p6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Stablecoins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Lending &amp; Borrowing</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Exchanges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Derivatives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Fund Management</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Lottery</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Payments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Insurance</a:t>
            </a:r>
            <a:endParaRPr sz="23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61"/>
          <p:cNvPicPr preferRelativeResize="0"/>
          <p:nvPr/>
        </p:nvPicPr>
        <p:blipFill>
          <a:blip r:embed="rId3">
            <a:alphaModFix/>
          </a:blip>
          <a:stretch>
            <a:fillRect/>
          </a:stretch>
        </p:blipFill>
        <p:spPr>
          <a:xfrm>
            <a:off x="533400" y="152400"/>
            <a:ext cx="8076334"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4"/>
          <p:cNvPicPr preferRelativeResize="0"/>
          <p:nvPr/>
        </p:nvPicPr>
        <p:blipFill rotWithShape="1">
          <a:blip r:embed="rId3">
            <a:alphaModFix/>
          </a:blip>
          <a:srcRect b="0" l="0" r="0" t="0"/>
          <a:stretch/>
        </p:blipFill>
        <p:spPr>
          <a:xfrm>
            <a:off x="33867" y="0"/>
            <a:ext cx="9144007"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Global Trade and Commerce</a:t>
            </a:r>
            <a:endParaRPr/>
          </a:p>
        </p:txBody>
      </p:sp>
      <p:sp>
        <p:nvSpPr>
          <p:cNvPr id="440" name="Google Shape;440;p6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International trade is a $16 trillion market that accounts for the exchange of capital, goods, and services across international borders or territories.</a:t>
            </a:r>
            <a:endParaRPr sz="2200"/>
          </a:p>
          <a:p>
            <a:pPr indent="-368300" lvl="0" marL="457200" rtl="0" algn="l">
              <a:spcBef>
                <a:spcPts val="0"/>
              </a:spcBef>
              <a:spcAft>
                <a:spcPts val="0"/>
              </a:spcAft>
              <a:buSzPts val="2200"/>
              <a:buChar char="●"/>
            </a:pPr>
            <a:r>
              <a:rPr lang="en" sz="2200"/>
              <a:t>Major trading companies around the world are recognizing the transformative impact of Ethereum blockchain technology in operating global supply chains, managing trade finance, and unlocking new business models.</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 ESTATE ASSET TOKENIZATION</a:t>
            </a:r>
            <a:endParaRPr/>
          </a:p>
        </p:txBody>
      </p:sp>
      <p:sp>
        <p:nvSpPr>
          <p:cNvPr id="446" name="Google Shape;446;p6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Real estate is the world’s most significant store of wealth. The total value of all the world’s real estate stands at </a:t>
            </a:r>
            <a:r>
              <a:rPr lang="en" sz="1600">
                <a:solidFill>
                  <a:srgbClr val="FFFF00"/>
                </a:solidFill>
              </a:rPr>
              <a:t>USD 327 trillion</a:t>
            </a:r>
            <a:r>
              <a:rPr lang="en" sz="1600"/>
              <a:t>, a record high. To put that into context, the value of all gold ever mined pales by comparison at USD 12.1 trillion — just 4% of the value of global property.</a:t>
            </a:r>
            <a:endParaRPr sz="1600"/>
          </a:p>
          <a:p>
            <a:pPr indent="-330200" lvl="0" marL="457200" rtl="0" algn="l">
              <a:spcBef>
                <a:spcPts val="0"/>
              </a:spcBef>
              <a:spcAft>
                <a:spcPts val="0"/>
              </a:spcAft>
              <a:buSzPts val="1600"/>
              <a:buChar char="●"/>
            </a:pPr>
            <a:r>
              <a:rPr lang="en" sz="1600"/>
              <a:t>Tokenization of commercial real estate transactions will reduce transaction costs from 30% to 2%, entry barriers for investors from $200,000 to $100 and reduce the time for conducting operations from 1 month to 1 click.</a:t>
            </a:r>
            <a:endParaRPr sz="1600"/>
          </a:p>
          <a:p>
            <a:pPr indent="-330200" lvl="0" marL="457200" rtl="0" algn="l">
              <a:spcBef>
                <a:spcPts val="0"/>
              </a:spcBef>
              <a:spcAft>
                <a:spcPts val="0"/>
              </a:spcAft>
              <a:buSzPts val="1600"/>
              <a:buChar char="●"/>
            </a:pPr>
            <a:r>
              <a:rPr lang="en" sz="1600"/>
              <a:t>Asset Fractionalisation is the simple process of dividing an asset into smaller denominations so that many users can buy its partial ownership. </a:t>
            </a:r>
            <a:endParaRPr sz="1600"/>
          </a:p>
          <a:p>
            <a:pPr indent="-330200" lvl="0" marL="457200" rtl="0" algn="l">
              <a:spcBef>
                <a:spcPts val="0"/>
              </a:spcBef>
              <a:spcAft>
                <a:spcPts val="0"/>
              </a:spcAft>
              <a:buSzPts val="1600"/>
              <a:buChar char="●"/>
            </a:pPr>
            <a:r>
              <a:rPr lang="en" sz="1600"/>
              <a:t>We can apply to Assets such as </a:t>
            </a:r>
            <a:r>
              <a:rPr lang="en" sz="1600">
                <a:solidFill>
                  <a:srgbClr val="FFFF00"/>
                </a:solidFill>
              </a:rPr>
              <a:t>art, precious metals, real estate, private equity or debt positions</a:t>
            </a:r>
            <a:r>
              <a:rPr lang="en" sz="1600"/>
              <a:t>, etc.  </a:t>
            </a:r>
            <a:endParaRPr sz="1600"/>
          </a:p>
          <a:p>
            <a:pPr indent="-330200" lvl="0" marL="457200" rtl="0" algn="l">
              <a:spcBef>
                <a:spcPts val="0"/>
              </a:spcBef>
              <a:spcAft>
                <a:spcPts val="0"/>
              </a:spcAft>
              <a:buSzPts val="1600"/>
              <a:buChar char="●"/>
            </a:pPr>
            <a:r>
              <a:rPr lang="en" sz="1600" u="sng">
                <a:solidFill>
                  <a:schemeClr val="hlink"/>
                </a:solidFill>
                <a:hlinkClick r:id="rId3"/>
              </a:rPr>
              <a:t>https://github.com/panacloud-modern-global-apps/defi-dapps-solidity-smart-contracts/tree/main/step20_real_estate_tokenization</a:t>
            </a:r>
            <a:r>
              <a:rPr lang="en" sz="1600"/>
              <a:t>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4"/>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a Crypto Wallet?</a:t>
            </a:r>
            <a:endParaRPr b="1">
              <a:latin typeface="Impact"/>
              <a:ea typeface="Impact"/>
              <a:cs typeface="Impact"/>
              <a:sym typeface="Impact"/>
            </a:endParaRPr>
          </a:p>
        </p:txBody>
      </p:sp>
      <p:sp>
        <p:nvSpPr>
          <p:cNvPr id="452" name="Google Shape;452;p64"/>
          <p:cNvSpPr txBox="1"/>
          <p:nvPr/>
        </p:nvSpPr>
        <p:spPr>
          <a:xfrm>
            <a:off x="1556500" y="2883325"/>
            <a:ext cx="5999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Crypto wallets keep your private keys – the passwords that give you access to your cryptocurrencies – safe and accessible, allowing you </a:t>
            </a:r>
            <a:r>
              <a:rPr lang="en" sz="1800">
                <a:solidFill>
                  <a:schemeClr val="accent6"/>
                </a:solidFill>
              </a:rPr>
              <a:t>allow you to send, receive, and spend cryptocurrencies</a:t>
            </a:r>
            <a:r>
              <a:rPr lang="en" sz="1800">
                <a:solidFill>
                  <a:schemeClr val="accent6"/>
                </a:solidFill>
              </a:rPr>
              <a:t> like Ethereum and ERC-20 Tokens.</a:t>
            </a:r>
            <a:endParaRPr sz="1800">
              <a:solidFill>
                <a:schemeClr val="accent6"/>
              </a:solidFill>
            </a:endParaRPr>
          </a:p>
        </p:txBody>
      </p:sp>
      <p:pic>
        <p:nvPicPr>
          <p:cNvPr id="453" name="Google Shape;453;p64"/>
          <p:cNvPicPr preferRelativeResize="0"/>
          <p:nvPr/>
        </p:nvPicPr>
        <p:blipFill>
          <a:blip r:embed="rId3">
            <a:alphaModFix/>
          </a:blip>
          <a:stretch>
            <a:fillRect/>
          </a:stretch>
        </p:blipFill>
        <p:spPr>
          <a:xfrm>
            <a:off x="3328000" y="1323473"/>
            <a:ext cx="2463124" cy="138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MetaMask?</a:t>
            </a:r>
            <a:endParaRPr b="1">
              <a:latin typeface="Impact"/>
              <a:ea typeface="Impact"/>
              <a:cs typeface="Impact"/>
              <a:sym typeface="Impact"/>
            </a:endParaRPr>
          </a:p>
        </p:txBody>
      </p:sp>
      <p:sp>
        <p:nvSpPr>
          <p:cNvPr id="459" name="Google Shape;459;p65"/>
          <p:cNvSpPr txBox="1"/>
          <p:nvPr/>
        </p:nvSpPr>
        <p:spPr>
          <a:xfrm>
            <a:off x="1556500" y="2883325"/>
            <a:ext cx="5999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MetaMask is a cryptocurrency wallet that enables users to access the Web 3 ecosystem of decentralized applications (dapps). It also enables users to store Ether and other ERC-20 tokens.</a:t>
            </a:r>
            <a:endParaRPr sz="1800">
              <a:solidFill>
                <a:schemeClr val="accent6"/>
              </a:solidFill>
            </a:endParaRPr>
          </a:p>
        </p:txBody>
      </p:sp>
      <p:pic>
        <p:nvPicPr>
          <p:cNvPr id="460" name="Google Shape;460;p65"/>
          <p:cNvPicPr preferRelativeResize="0"/>
          <p:nvPr/>
        </p:nvPicPr>
        <p:blipFill>
          <a:blip r:embed="rId3">
            <a:alphaModFix/>
          </a:blip>
          <a:stretch>
            <a:fillRect/>
          </a:stretch>
        </p:blipFill>
        <p:spPr>
          <a:xfrm>
            <a:off x="3856838" y="1245550"/>
            <a:ext cx="1582826" cy="1582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66"/>
          <p:cNvPicPr preferRelativeResize="0"/>
          <p:nvPr/>
        </p:nvPicPr>
        <p:blipFill>
          <a:blip r:embed="rId3">
            <a:alphaModFix/>
          </a:blip>
          <a:stretch>
            <a:fillRect/>
          </a:stretch>
        </p:blipFill>
        <p:spPr>
          <a:xfrm>
            <a:off x="2770150" y="2470475"/>
            <a:ext cx="2712950" cy="980575"/>
          </a:xfrm>
          <a:prstGeom prst="rect">
            <a:avLst/>
          </a:prstGeom>
          <a:noFill/>
          <a:ln>
            <a:noFill/>
          </a:ln>
        </p:spPr>
      </p:pic>
      <p:sp>
        <p:nvSpPr>
          <p:cNvPr id="466" name="Google Shape;466;p66"/>
          <p:cNvSpPr txBox="1"/>
          <p:nvPr/>
        </p:nvSpPr>
        <p:spPr>
          <a:xfrm>
            <a:off x="1285450" y="3451050"/>
            <a:ext cx="570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hlink"/>
                </a:solidFill>
                <a:hlinkClick r:id="rId4"/>
              </a:rPr>
              <a:t>https://www.definitions.net/pronounce/Goerli</a:t>
            </a:r>
            <a:endParaRPr b="1" sz="2000">
              <a:solidFill>
                <a:srgbClr val="FFFFFF"/>
              </a:solidFill>
            </a:endParaRPr>
          </a:p>
        </p:txBody>
      </p:sp>
      <p:sp>
        <p:nvSpPr>
          <p:cNvPr id="467" name="Google Shape;467;p66"/>
          <p:cNvSpPr txBox="1"/>
          <p:nvPr/>
        </p:nvSpPr>
        <p:spPr>
          <a:xfrm>
            <a:off x="1245200" y="655200"/>
            <a:ext cx="54903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accent6"/>
                </a:solidFill>
                <a:highlight>
                  <a:srgbClr val="000000"/>
                </a:highlight>
              </a:rPr>
              <a:t>Goerli Testnet</a:t>
            </a:r>
            <a:endParaRPr b="1" sz="33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 It is named after a train station in Berlin and is one of the largest and most active </a:t>
            </a:r>
            <a:endParaRPr b="1" sz="18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Ethereum test nets.</a:t>
            </a:r>
            <a:endParaRPr b="1" sz="2000">
              <a:solidFill>
                <a:schemeClr val="accent6"/>
              </a:solidFill>
              <a:highlight>
                <a:srgbClr val="0000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Faucet?</a:t>
            </a:r>
            <a:endParaRPr/>
          </a:p>
        </p:txBody>
      </p:sp>
      <p:sp>
        <p:nvSpPr>
          <p:cNvPr id="473" name="Google Shape;473;p67"/>
          <p:cNvSpPr txBox="1"/>
          <p:nvPr/>
        </p:nvSpPr>
        <p:spPr>
          <a:xfrm>
            <a:off x="3120075" y="2504625"/>
            <a:ext cx="3000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Few developers want to spend real money when testing or deploying smart contracts. That’s why testnet faucets are the ideal solution – you get free cryptocurrencies you can use to pay gas when deploying or testing smart contracts.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474" name="Google Shape;474;p67"/>
          <p:cNvPicPr preferRelativeResize="0"/>
          <p:nvPr/>
        </p:nvPicPr>
        <p:blipFill>
          <a:blip r:embed="rId3">
            <a:alphaModFix/>
          </a:blip>
          <a:stretch>
            <a:fillRect/>
          </a:stretch>
        </p:blipFill>
        <p:spPr>
          <a:xfrm>
            <a:off x="3985700" y="434550"/>
            <a:ext cx="933025" cy="1114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68"/>
          <p:cNvPicPr preferRelativeResize="0"/>
          <p:nvPr/>
        </p:nvPicPr>
        <p:blipFill>
          <a:blip r:embed="rId3">
            <a:alphaModFix/>
          </a:blip>
          <a:stretch>
            <a:fillRect/>
          </a:stretch>
        </p:blipFill>
        <p:spPr>
          <a:xfrm>
            <a:off x="609600" y="152400"/>
            <a:ext cx="7809029"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type="title"/>
          </p:nvPr>
        </p:nvSpPr>
        <p:spPr>
          <a:xfrm>
            <a:off x="120700" y="721625"/>
            <a:ext cx="3481500" cy="26793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AutoNum type="arabicPeriod"/>
            </a:pPr>
            <a:r>
              <a:rPr lang="en" sz="2500"/>
              <a:t>Change to Goerli Test Network </a:t>
            </a:r>
            <a:endParaRPr sz="2500"/>
          </a:p>
          <a:p>
            <a:pPr indent="-387350" lvl="0" marL="457200" rtl="0" algn="l">
              <a:spcBef>
                <a:spcPts val="0"/>
              </a:spcBef>
              <a:spcAft>
                <a:spcPts val="0"/>
              </a:spcAft>
              <a:buSzPts val="2500"/>
              <a:buAutoNum type="arabicPeriod"/>
            </a:pPr>
            <a:r>
              <a:rPr lang="en" sz="2500"/>
              <a:t>Create a </a:t>
            </a:r>
            <a:r>
              <a:rPr lang="en" sz="2500"/>
              <a:t>testing</a:t>
            </a:r>
            <a:r>
              <a:rPr lang="en" sz="2500"/>
              <a:t> account</a:t>
            </a:r>
            <a:endParaRPr sz="2500"/>
          </a:p>
          <a:p>
            <a:pPr indent="-387350" lvl="0" marL="457200" rtl="0" algn="l">
              <a:spcBef>
                <a:spcPts val="0"/>
              </a:spcBef>
              <a:spcAft>
                <a:spcPts val="0"/>
              </a:spcAft>
              <a:buSzPts val="2500"/>
              <a:buAutoNum type="arabicPeriod"/>
            </a:pPr>
            <a:r>
              <a:rPr lang="en" sz="2500"/>
              <a:t>Copy Your Wallet Address</a:t>
            </a:r>
            <a:endParaRPr sz="2500"/>
          </a:p>
        </p:txBody>
      </p:sp>
      <p:pic>
        <p:nvPicPr>
          <p:cNvPr id="485" name="Google Shape;485;p69"/>
          <p:cNvPicPr preferRelativeResize="0"/>
          <p:nvPr/>
        </p:nvPicPr>
        <p:blipFill>
          <a:blip r:embed="rId3">
            <a:alphaModFix/>
          </a:blip>
          <a:stretch>
            <a:fillRect/>
          </a:stretch>
        </p:blipFill>
        <p:spPr>
          <a:xfrm>
            <a:off x="3698700" y="53725"/>
            <a:ext cx="2636275" cy="3899332"/>
          </a:xfrm>
          <a:prstGeom prst="rect">
            <a:avLst/>
          </a:prstGeom>
          <a:noFill/>
          <a:ln>
            <a:noFill/>
          </a:ln>
        </p:spPr>
      </p:pic>
      <p:pic>
        <p:nvPicPr>
          <p:cNvPr id="486" name="Google Shape;486;p69"/>
          <p:cNvPicPr preferRelativeResize="0"/>
          <p:nvPr/>
        </p:nvPicPr>
        <p:blipFill>
          <a:blip r:embed="rId4">
            <a:alphaModFix/>
          </a:blip>
          <a:stretch>
            <a:fillRect/>
          </a:stretch>
        </p:blipFill>
        <p:spPr>
          <a:xfrm>
            <a:off x="6431526" y="76200"/>
            <a:ext cx="2636274" cy="39102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0"/>
          <p:cNvPicPr preferRelativeResize="0"/>
          <p:nvPr/>
        </p:nvPicPr>
        <p:blipFill>
          <a:blip r:embed="rId3">
            <a:alphaModFix/>
          </a:blip>
          <a:stretch>
            <a:fillRect/>
          </a:stretch>
        </p:blipFill>
        <p:spPr>
          <a:xfrm>
            <a:off x="152400" y="304800"/>
            <a:ext cx="8839204" cy="44584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1"/>
          <p:cNvPicPr preferRelativeResize="0"/>
          <p:nvPr/>
        </p:nvPicPr>
        <p:blipFill>
          <a:blip r:embed="rId3">
            <a:alphaModFix/>
          </a:blip>
          <a:stretch>
            <a:fillRect/>
          </a:stretch>
        </p:blipFill>
        <p:spPr>
          <a:xfrm>
            <a:off x="152400" y="304800"/>
            <a:ext cx="8839204" cy="45533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5"/>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2"/>
          <p:cNvPicPr preferRelativeResize="0"/>
          <p:nvPr/>
        </p:nvPicPr>
        <p:blipFill>
          <a:blip r:embed="rId3">
            <a:alphaModFix/>
          </a:blip>
          <a:stretch>
            <a:fillRect/>
          </a:stretch>
        </p:blipFill>
        <p:spPr>
          <a:xfrm>
            <a:off x="609600" y="152400"/>
            <a:ext cx="7946798"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3"/>
          <p:cNvPicPr preferRelativeResize="0"/>
          <p:nvPr/>
        </p:nvPicPr>
        <p:blipFill>
          <a:blip r:embed="rId3">
            <a:alphaModFix/>
          </a:blip>
          <a:stretch>
            <a:fillRect/>
          </a:stretch>
        </p:blipFill>
        <p:spPr>
          <a:xfrm>
            <a:off x="2971800" y="152400"/>
            <a:ext cx="3262250"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Etherscan?</a:t>
            </a:r>
            <a:endParaRPr/>
          </a:p>
        </p:txBody>
      </p:sp>
      <p:sp>
        <p:nvSpPr>
          <p:cNvPr id="512" name="Google Shape;512;p74"/>
          <p:cNvSpPr txBox="1"/>
          <p:nvPr/>
        </p:nvSpPr>
        <p:spPr>
          <a:xfrm>
            <a:off x="2899100" y="2504625"/>
            <a:ext cx="35517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Etherscan, an Ethereum blockchain explorer, allows you to search the Ethereum blockchain for free. </a:t>
            </a:r>
            <a:endParaRPr>
              <a:solidFill>
                <a:schemeClr val="accent6"/>
              </a:solidFill>
            </a:endParaRPr>
          </a:p>
          <a:p>
            <a:pPr indent="0" lvl="0" marL="0" rtl="0" algn="ctr">
              <a:spcBef>
                <a:spcPts val="0"/>
              </a:spcBef>
              <a:spcAft>
                <a:spcPts val="0"/>
              </a:spcAft>
              <a:buNone/>
            </a:pPr>
            <a:r>
              <a:rPr lang="en">
                <a:solidFill>
                  <a:schemeClr val="accent6"/>
                </a:solidFill>
              </a:rPr>
              <a:t>Through the tool, you can see records of past transactions, smart contracts, wallets, gas fees, and other information related to the Ethereum network.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13" name="Google Shape;513;p74"/>
          <p:cNvPicPr preferRelativeResize="0"/>
          <p:nvPr/>
        </p:nvPicPr>
        <p:blipFill>
          <a:blip r:embed="rId3">
            <a:alphaModFix/>
          </a:blip>
          <a:stretch>
            <a:fillRect/>
          </a:stretch>
        </p:blipFill>
        <p:spPr>
          <a:xfrm>
            <a:off x="2359400" y="346475"/>
            <a:ext cx="4266124" cy="1151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75"/>
          <p:cNvPicPr preferRelativeResize="0"/>
          <p:nvPr/>
        </p:nvPicPr>
        <p:blipFill>
          <a:blip r:embed="rId3">
            <a:alphaModFix/>
          </a:blip>
          <a:stretch>
            <a:fillRect/>
          </a:stretch>
        </p:blipFill>
        <p:spPr>
          <a:xfrm>
            <a:off x="381000" y="7675"/>
            <a:ext cx="8421279" cy="5135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6"/>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Uniswap?</a:t>
            </a:r>
            <a:endParaRPr/>
          </a:p>
        </p:txBody>
      </p:sp>
      <p:sp>
        <p:nvSpPr>
          <p:cNvPr id="524" name="Google Shape;524;p76"/>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is the largest decentralized exchange (or DEX) operating on the Ethereum blockchain. </a:t>
            </a:r>
            <a:endParaRPr/>
          </a:p>
          <a:p>
            <a:pPr indent="-317500" lvl="0" marL="457200" rtl="0" algn="l">
              <a:spcBef>
                <a:spcPts val="0"/>
              </a:spcBef>
              <a:spcAft>
                <a:spcPts val="0"/>
              </a:spcAft>
              <a:buSzPts val="1400"/>
              <a:buChar char="●"/>
            </a:pPr>
            <a:r>
              <a:rPr lang="en"/>
              <a:t>It allows users anywhere in the world to trade crypto without an intermediary. </a:t>
            </a:r>
            <a:endParaRPr/>
          </a:p>
          <a:p>
            <a:pPr indent="-317500" lvl="0" marL="457200" rtl="0" algn="l">
              <a:spcBef>
                <a:spcPts val="0"/>
              </a:spcBef>
              <a:spcAft>
                <a:spcPts val="0"/>
              </a:spcAft>
              <a:buSzPts val="1400"/>
              <a:buChar char="●"/>
            </a:pPr>
            <a:r>
              <a:rPr lang="en"/>
              <a:t>UNI, the governance token that allows users to vote on key protocol changes.</a:t>
            </a:r>
            <a:endParaRPr/>
          </a:p>
          <a:p>
            <a:pPr indent="-317500" lvl="0" marL="457200" rtl="0" algn="l">
              <a:spcBef>
                <a:spcPts val="0"/>
              </a:spcBef>
              <a:spcAft>
                <a:spcPts val="0"/>
              </a:spcAft>
              <a:buSzPts val="1400"/>
              <a:buChar char="●"/>
            </a:pPr>
            <a:r>
              <a:rPr lang="en"/>
              <a:t>Uniswap was one of the first decentralized finance (or DeFi) applications to gain significant traction on Ethereum — launching in November 2018.</a:t>
            </a:r>
            <a:endParaRPr/>
          </a:p>
          <a:p>
            <a:pPr indent="-317500" lvl="0" marL="457200" rtl="0" algn="l">
              <a:spcBef>
                <a:spcPts val="0"/>
              </a:spcBef>
              <a:spcAft>
                <a:spcPts val="0"/>
              </a:spcAft>
              <a:buSzPts val="1400"/>
              <a:buChar char="●"/>
            </a:pPr>
            <a:r>
              <a:rPr lang="en"/>
              <a:t>Numerous other decentralized exchanges have launched (including Curve, SushiSwap, and Balancer), but Uniswap is currently the most popular by a significant margin.</a:t>
            </a:r>
            <a:endParaRPr/>
          </a:p>
          <a:p>
            <a:pPr indent="-317500" lvl="0" marL="457200" rtl="0" algn="l">
              <a:spcBef>
                <a:spcPts val="0"/>
              </a:spcBef>
              <a:spcAft>
                <a:spcPts val="0"/>
              </a:spcAft>
              <a:buSzPts val="1400"/>
              <a:buChar char="●"/>
            </a:pPr>
            <a:r>
              <a:rPr lang="en"/>
              <a:t>Uniswap pioneered the Automated Market Maker model, in which users supply Ethereum tokens to Uniswap “liquidity pools” and algorithms set market prices (as opposed to order books, which match bids and asks on a centralized exchange like Coinbase) based on supply and demand.</a:t>
            </a:r>
            <a:endParaRPr/>
          </a:p>
          <a:p>
            <a:pPr indent="-317500" lvl="0" marL="457200" rtl="0" algn="l">
              <a:spcBef>
                <a:spcPts val="0"/>
              </a:spcBef>
              <a:spcAft>
                <a:spcPts val="0"/>
              </a:spcAft>
              <a:buSzPts val="1400"/>
              <a:buChar char="●"/>
            </a:pPr>
            <a:r>
              <a:rPr lang="en"/>
              <a:t>By supplying tokens to Uniswap liquidity pools, users can earn rewards while enabling peer-to-peer trading. </a:t>
            </a:r>
            <a:endParaRPr/>
          </a:p>
          <a:p>
            <a:pPr indent="-317500" lvl="0" marL="457200" rtl="0" algn="l">
              <a:spcBef>
                <a:spcPts val="0"/>
              </a:spcBef>
              <a:spcAft>
                <a:spcPts val="0"/>
              </a:spcAft>
              <a:buSzPts val="1400"/>
              <a:buChar char="●"/>
            </a:pPr>
            <a:r>
              <a:rPr lang="en"/>
              <a:t>Anyone, anywhere, can supply tokens to liquidity pools, trade tokens, or even create and list their own tokens (using Ethereum’s ERC-20 protocol).</a:t>
            </a:r>
            <a:endParaRPr/>
          </a:p>
        </p:txBody>
      </p:sp>
      <p:pic>
        <p:nvPicPr>
          <p:cNvPr id="525" name="Google Shape;525;p76"/>
          <p:cNvPicPr preferRelativeResize="0"/>
          <p:nvPr/>
        </p:nvPicPr>
        <p:blipFill>
          <a:blip r:embed="rId3">
            <a:alphaModFix/>
          </a:blip>
          <a:stretch>
            <a:fillRect/>
          </a:stretch>
        </p:blipFill>
        <p:spPr>
          <a:xfrm>
            <a:off x="5370250" y="176522"/>
            <a:ext cx="673400" cy="67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77"/>
          <p:cNvPicPr preferRelativeResize="0"/>
          <p:nvPr/>
        </p:nvPicPr>
        <p:blipFill>
          <a:blip r:embed="rId3">
            <a:alphaModFix/>
          </a:blip>
          <a:stretch>
            <a:fillRect/>
          </a:stretch>
        </p:blipFill>
        <p:spPr>
          <a:xfrm>
            <a:off x="152400" y="762000"/>
            <a:ext cx="8839204" cy="326290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8"/>
          <p:cNvPicPr preferRelativeResize="0"/>
          <p:nvPr/>
        </p:nvPicPr>
        <p:blipFill>
          <a:blip r:embed="rId3">
            <a:alphaModFix/>
          </a:blip>
          <a:stretch>
            <a:fillRect/>
          </a:stretch>
        </p:blipFill>
        <p:spPr>
          <a:xfrm>
            <a:off x="152400" y="152400"/>
            <a:ext cx="2368669" cy="4838700"/>
          </a:xfrm>
          <a:prstGeom prst="rect">
            <a:avLst/>
          </a:prstGeom>
          <a:noFill/>
          <a:ln>
            <a:noFill/>
          </a:ln>
        </p:spPr>
      </p:pic>
      <p:pic>
        <p:nvPicPr>
          <p:cNvPr id="536" name="Google Shape;536;p78"/>
          <p:cNvPicPr preferRelativeResize="0"/>
          <p:nvPr/>
        </p:nvPicPr>
        <p:blipFill>
          <a:blip r:embed="rId4">
            <a:alphaModFix/>
          </a:blip>
          <a:stretch>
            <a:fillRect/>
          </a:stretch>
        </p:blipFill>
        <p:spPr>
          <a:xfrm>
            <a:off x="3435469" y="152400"/>
            <a:ext cx="4953634"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79"/>
          <p:cNvPicPr preferRelativeResize="0"/>
          <p:nvPr/>
        </p:nvPicPr>
        <p:blipFill>
          <a:blip r:embed="rId3">
            <a:alphaModFix/>
          </a:blip>
          <a:stretch>
            <a:fillRect/>
          </a:stretch>
        </p:blipFill>
        <p:spPr>
          <a:xfrm>
            <a:off x="838200" y="152400"/>
            <a:ext cx="7513006" cy="4838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80"/>
          <p:cNvPicPr preferRelativeResize="0"/>
          <p:nvPr/>
        </p:nvPicPr>
        <p:blipFill>
          <a:blip r:embed="rId3">
            <a:alphaModFix/>
          </a:blip>
          <a:stretch>
            <a:fillRect/>
          </a:stretch>
        </p:blipFill>
        <p:spPr>
          <a:xfrm>
            <a:off x="3048000" y="152400"/>
            <a:ext cx="2893655" cy="48387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1"/>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Binance?</a:t>
            </a:r>
            <a:endParaRPr/>
          </a:p>
        </p:txBody>
      </p:sp>
      <p:sp>
        <p:nvSpPr>
          <p:cNvPr id="552" name="Google Shape;552;p81"/>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Binance is an online exchange where users can trade cryptocurrencies. It supports most commonly traded cryptocurrencies. </a:t>
            </a:r>
            <a:endParaRPr sz="1700"/>
          </a:p>
          <a:p>
            <a:pPr indent="-336550" lvl="0" marL="457200" rtl="0" algn="l">
              <a:spcBef>
                <a:spcPts val="0"/>
              </a:spcBef>
              <a:spcAft>
                <a:spcPts val="0"/>
              </a:spcAft>
              <a:buSzPts val="1700"/>
              <a:buChar char="●"/>
            </a:pPr>
            <a:r>
              <a:rPr lang="en" sz="1700"/>
              <a:t>Binance is a cryptocurrency exchange with the highest liquidity, and Uniswap can be considered its decentralized equivalent.</a:t>
            </a:r>
            <a:endParaRPr sz="1700"/>
          </a:p>
          <a:p>
            <a:pPr indent="-336550" lvl="0" marL="457200" rtl="0" algn="l">
              <a:spcBef>
                <a:spcPts val="0"/>
              </a:spcBef>
              <a:spcAft>
                <a:spcPts val="0"/>
              </a:spcAft>
              <a:buSzPts val="1700"/>
              <a:buChar char="●"/>
            </a:pPr>
            <a:r>
              <a:rPr lang="en" sz="1700"/>
              <a:t>Binance provides a crypto wallet for traders to store their electronic funds. </a:t>
            </a:r>
            <a:endParaRPr sz="1700"/>
          </a:p>
          <a:p>
            <a:pPr indent="-336550" lvl="0" marL="457200" rtl="0" algn="l">
              <a:spcBef>
                <a:spcPts val="0"/>
              </a:spcBef>
              <a:spcAft>
                <a:spcPts val="0"/>
              </a:spcAft>
              <a:buSzPts val="1700"/>
              <a:buChar char="●"/>
            </a:pPr>
            <a:r>
              <a:rPr lang="en" sz="1700"/>
              <a:t>The exchange also has supporting services for users to earn interest or transact using cryptocurrencies.</a:t>
            </a:r>
            <a:endParaRPr sz="1700"/>
          </a:p>
          <a:p>
            <a:pPr indent="-336550" lvl="0" marL="457200" rtl="0" algn="l">
              <a:spcBef>
                <a:spcPts val="0"/>
              </a:spcBef>
              <a:spcAft>
                <a:spcPts val="0"/>
              </a:spcAft>
              <a:buSzPts val="1700"/>
              <a:buChar char="●"/>
            </a:pPr>
            <a:r>
              <a:rPr lang="en" sz="1700"/>
              <a:t>Users can buy, sell, and trade crypto, choose options and futures trading, apply for crypto loans, earn passive income and more with a single login. These centralized products are easy-to-use and comprehend, and can be accessed using a web browser, desktop or mobile app.</a:t>
            </a:r>
            <a:endParaRPr sz="1700"/>
          </a:p>
        </p:txBody>
      </p:sp>
      <p:pic>
        <p:nvPicPr>
          <p:cNvPr id="553" name="Google Shape;553;p81"/>
          <p:cNvPicPr preferRelativeResize="0"/>
          <p:nvPr/>
        </p:nvPicPr>
        <p:blipFill>
          <a:blip r:embed="rId3">
            <a:alphaModFix/>
          </a:blip>
          <a:stretch>
            <a:fillRect/>
          </a:stretch>
        </p:blipFill>
        <p:spPr>
          <a:xfrm>
            <a:off x="5218300" y="212988"/>
            <a:ext cx="731974" cy="731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6"/>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2"/>
          <p:cNvSpPr txBox="1"/>
          <p:nvPr>
            <p:ph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Uniswap vs </a:t>
            </a:r>
            <a:r>
              <a:rPr lang="en"/>
              <a:t>Binance?</a:t>
            </a:r>
            <a:endParaRPr/>
          </a:p>
        </p:txBody>
      </p:sp>
      <p:sp>
        <p:nvSpPr>
          <p:cNvPr id="559" name="Google Shape;559;p82"/>
          <p:cNvSpPr txBox="1"/>
          <p:nvPr>
            <p:ph idx="1" type="body"/>
          </p:nvPr>
        </p:nvSpPr>
        <p:spPr>
          <a:xfrm>
            <a:off x="720000" y="6190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v3 is the the largest decentralized exchange by trading volume, with more than $1.7 billion worth of assets changing hands in 24 hours, according to data from Coingecko. </a:t>
            </a:r>
            <a:endParaRPr/>
          </a:p>
          <a:p>
            <a:pPr indent="-317500" lvl="0" marL="457200" rtl="0" algn="l">
              <a:spcBef>
                <a:spcPts val="0"/>
              </a:spcBef>
              <a:spcAft>
                <a:spcPts val="0"/>
              </a:spcAft>
              <a:buSzPts val="1400"/>
              <a:buChar char="●"/>
            </a:pPr>
            <a:r>
              <a:rPr lang="en"/>
              <a:t>However, Binance is the largest centralized crypto exchange with $22.2 billion in trading volume over the same period. Coinbase, meanwhile, logged $3.1 billion.</a:t>
            </a:r>
            <a:endParaRPr/>
          </a:p>
          <a:p>
            <a:pPr indent="-317500" lvl="0" marL="457200" rtl="0" algn="l">
              <a:spcBef>
                <a:spcPts val="0"/>
              </a:spcBef>
              <a:spcAft>
                <a:spcPts val="0"/>
              </a:spcAft>
              <a:buSzPts val="1400"/>
              <a:buChar char="●"/>
            </a:pPr>
            <a:r>
              <a:rPr lang="en"/>
              <a:t>Uniswap has four fee tiers: 0.01%, 0.05%, 0.30% and 1.00%. Depending on the pair you trade, you could be charged as low as a 0.01% fee or as high as a 1% fee.</a:t>
            </a:r>
            <a:endParaRPr/>
          </a:p>
          <a:p>
            <a:pPr indent="-317500" lvl="0" marL="457200" rtl="0" algn="l">
              <a:spcBef>
                <a:spcPts val="0"/>
              </a:spcBef>
              <a:spcAft>
                <a:spcPts val="0"/>
              </a:spcAft>
              <a:buSzPts val="1400"/>
              <a:buChar char="●"/>
            </a:pPr>
            <a:r>
              <a:rPr lang="en"/>
              <a:t>Stablecoin pairs like USDC/USDT on Uniswap have usually low fees while altcoin pairs tend to have higher fees, which you can check out on Uniswap’s overview page.</a:t>
            </a:r>
            <a:endParaRPr/>
          </a:p>
          <a:p>
            <a:pPr indent="-317500" lvl="0" marL="457200" rtl="0" algn="l">
              <a:spcBef>
                <a:spcPts val="0"/>
              </a:spcBef>
              <a:spcAft>
                <a:spcPts val="0"/>
              </a:spcAft>
              <a:buSzPts val="1400"/>
              <a:buChar char="●"/>
            </a:pPr>
            <a:r>
              <a:rPr lang="en"/>
              <a:t>Binance, on the other hand, has very low trading fees starting from 0.10%.</a:t>
            </a:r>
            <a:endParaRPr/>
          </a:p>
          <a:p>
            <a:pPr indent="-317500" lvl="0" marL="457200" rtl="0" algn="l">
              <a:spcBef>
                <a:spcPts val="0"/>
              </a:spcBef>
              <a:spcAft>
                <a:spcPts val="0"/>
              </a:spcAft>
              <a:buSzPts val="1400"/>
              <a:buChar char="●"/>
            </a:pPr>
            <a:r>
              <a:rPr lang="en"/>
              <a:t>The research used a metric called market depth to compare liquidity across Uniswap v3 and the centralized exchanges. Market depth, a common method used to measure liquidity on exchanges, shows how much of one asset can be traded for another at a given price level. For an Ether/USD trading pair, a trader who executes a single $5-million trade can save about $24,000 on Uniswap v3 compared with Coinbase, according the research.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3"/>
          <p:cNvSpPr txBox="1"/>
          <p:nvPr>
            <p:ph type="title"/>
          </p:nvPr>
        </p:nvSpPr>
        <p:spPr>
          <a:xfrm>
            <a:off x="1672050" y="1253625"/>
            <a:ext cx="57999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How to buy Ethereum in Pakistan</a:t>
            </a:r>
            <a:endParaRPr sz="5500"/>
          </a:p>
        </p:txBody>
      </p:sp>
      <p:sp>
        <p:nvSpPr>
          <p:cNvPr id="565" name="Google Shape;565;p83"/>
          <p:cNvSpPr txBox="1"/>
          <p:nvPr>
            <p:ph idx="1" type="subTitle"/>
          </p:nvPr>
        </p:nvSpPr>
        <p:spPr>
          <a:xfrm>
            <a:off x="1358400" y="3422725"/>
            <a:ext cx="63744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https://www.techjuice.pk/how-to-buy-ethereum-in-pakistan/</a:t>
            </a:r>
            <a:r>
              <a:rPr lang="en"/>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84"/>
          <p:cNvPicPr preferRelativeResize="0"/>
          <p:nvPr/>
        </p:nvPicPr>
        <p:blipFill>
          <a:blip r:embed="rId3">
            <a:alphaModFix/>
          </a:blip>
          <a:stretch>
            <a:fillRect/>
          </a:stretch>
        </p:blipFill>
        <p:spPr>
          <a:xfrm>
            <a:off x="1752600" y="152400"/>
            <a:ext cx="5601843" cy="48387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ERC-20?</a:t>
            </a:r>
            <a:endParaRPr/>
          </a:p>
        </p:txBody>
      </p:sp>
      <p:sp>
        <p:nvSpPr>
          <p:cNvPr id="576" name="Google Shape;576;p85"/>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Ethereum Request for Comment 20 (ERC-20) is the implemented standard for fungible tokens created using the Ethereum blockchain. </a:t>
            </a:r>
            <a:r>
              <a:rPr lang="en"/>
              <a:t>It is the technical standard used in many new tokens created using the Ethereum ecosystem.</a:t>
            </a:r>
            <a:endParaRPr/>
          </a:p>
          <a:p>
            <a:pPr indent="-317500" lvl="0" marL="457200" rtl="0" algn="l">
              <a:spcBef>
                <a:spcPts val="0"/>
              </a:spcBef>
              <a:spcAft>
                <a:spcPts val="0"/>
              </a:spcAft>
              <a:buSzPts val="1400"/>
              <a:buChar char="●"/>
            </a:pPr>
            <a:r>
              <a:rPr lang="en"/>
              <a:t>A fungible token is one that is interchangeable with another token—where the well-known non-fungible tokens (NFTs) are not interchangeable.</a:t>
            </a:r>
            <a:endParaRPr/>
          </a:p>
          <a:p>
            <a:pPr indent="-317500" lvl="0" marL="457200" rtl="0" algn="l">
              <a:spcBef>
                <a:spcPts val="0"/>
              </a:spcBef>
              <a:spcAft>
                <a:spcPts val="0"/>
              </a:spcAft>
              <a:buSzPts val="1400"/>
              <a:buChar char="●"/>
            </a:pPr>
            <a:r>
              <a:rPr lang="en"/>
              <a:t>It guides the creation of new tokens on the Ethereum blockchain so that they are interchangeable with other tokens used within smart contracts.</a:t>
            </a:r>
            <a:endParaRPr/>
          </a:p>
          <a:p>
            <a:pPr indent="-317500" lvl="0" marL="457200" rtl="0" algn="l">
              <a:spcBef>
                <a:spcPts val="0"/>
              </a:spcBef>
              <a:spcAft>
                <a:spcPts val="0"/>
              </a:spcAft>
              <a:buSzPts val="1400"/>
              <a:buChar char="●"/>
            </a:pPr>
            <a:r>
              <a:rPr lang="en"/>
              <a:t>Smart contracts were becoming more popular in 2015, but several issues needed to be addressed. Because anyone could make a token, many were being created. However, there wasn't a way to ensure that all of the different tokens could be created, used, or exchanged. </a:t>
            </a:r>
            <a:endParaRPr/>
          </a:p>
          <a:p>
            <a:pPr indent="-317500" lvl="0" marL="457200" rtl="0" algn="l">
              <a:spcBef>
                <a:spcPts val="0"/>
              </a:spcBef>
              <a:spcAft>
                <a:spcPts val="0"/>
              </a:spcAft>
              <a:buSzPts val="1400"/>
              <a:buChar char="●"/>
            </a:pPr>
            <a:r>
              <a:rPr lang="en"/>
              <a:t>Without a standardized methodology for tokens, every application would need its own token, and users would need to find a way to convert them back and forth between the hundreds of apps being developed.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Your ERC20 Token</a:t>
            </a:r>
            <a:endParaRPr/>
          </a:p>
        </p:txBody>
      </p:sp>
      <p:sp>
        <p:nvSpPr>
          <p:cNvPr id="582" name="Google Shape;582;p86"/>
          <p:cNvSpPr txBox="1"/>
          <p:nvPr>
            <p:ph idx="1" type="body"/>
          </p:nvPr>
        </p:nvSpPr>
        <p:spPr>
          <a:xfrm>
            <a:off x="720000" y="1152475"/>
            <a:ext cx="7704000" cy="6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your own ERC-20 token using your name on Goerli Testnet e.g. ZiaCoin</a:t>
            </a:r>
            <a:endParaRPr/>
          </a:p>
          <a:p>
            <a:pPr indent="0" lvl="0" marL="0" rtl="0" algn="l">
              <a:spcBef>
                <a:spcPts val="0"/>
              </a:spcBef>
              <a:spcAft>
                <a:spcPts val="0"/>
              </a:spcAft>
              <a:buNone/>
            </a:pPr>
            <a:r>
              <a:rPr lang="en" u="sng">
                <a:solidFill>
                  <a:schemeClr val="hlink"/>
                </a:solidFill>
                <a:hlinkClick r:id="rId3"/>
              </a:rPr>
              <a:t>https://www.smartcontracts.tools/token-generator/create/ethereum/</a:t>
            </a:r>
            <a:endParaRPr/>
          </a:p>
          <a:p>
            <a:pPr indent="0" lvl="0" marL="0" rtl="0" algn="l">
              <a:spcBef>
                <a:spcPts val="0"/>
              </a:spcBef>
              <a:spcAft>
                <a:spcPts val="0"/>
              </a:spcAft>
              <a:buNone/>
            </a:pPr>
            <a:r>
              <a:t/>
            </a:r>
            <a:endParaRPr/>
          </a:p>
        </p:txBody>
      </p:sp>
      <p:pic>
        <p:nvPicPr>
          <p:cNvPr id="583" name="Google Shape;583;p86"/>
          <p:cNvPicPr preferRelativeResize="0"/>
          <p:nvPr/>
        </p:nvPicPr>
        <p:blipFill>
          <a:blip r:embed="rId4">
            <a:alphaModFix/>
          </a:blip>
          <a:stretch>
            <a:fillRect/>
          </a:stretch>
        </p:blipFill>
        <p:spPr>
          <a:xfrm>
            <a:off x="1676400" y="1921075"/>
            <a:ext cx="4923581" cy="30700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87"/>
          <p:cNvPicPr preferRelativeResize="0"/>
          <p:nvPr/>
        </p:nvPicPr>
        <p:blipFill>
          <a:blip r:embed="rId3">
            <a:alphaModFix/>
          </a:blip>
          <a:stretch>
            <a:fillRect/>
          </a:stretch>
        </p:blipFill>
        <p:spPr>
          <a:xfrm>
            <a:off x="457200" y="0"/>
            <a:ext cx="8203960" cy="51434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88"/>
          <p:cNvPicPr preferRelativeResize="0"/>
          <p:nvPr/>
        </p:nvPicPr>
        <p:blipFill>
          <a:blip r:embed="rId3">
            <a:alphaModFix/>
          </a:blip>
          <a:stretch>
            <a:fillRect/>
          </a:stretch>
        </p:blipFill>
        <p:spPr>
          <a:xfrm>
            <a:off x="442725" y="198675"/>
            <a:ext cx="2273140" cy="4838698"/>
          </a:xfrm>
          <a:prstGeom prst="rect">
            <a:avLst/>
          </a:prstGeom>
          <a:noFill/>
          <a:ln>
            <a:noFill/>
          </a:ln>
        </p:spPr>
      </p:pic>
      <p:pic>
        <p:nvPicPr>
          <p:cNvPr id="594" name="Google Shape;594;p88"/>
          <p:cNvPicPr preferRelativeResize="0"/>
          <p:nvPr/>
        </p:nvPicPr>
        <p:blipFill>
          <a:blip r:embed="rId4">
            <a:alphaModFix/>
          </a:blip>
          <a:stretch>
            <a:fillRect/>
          </a:stretch>
        </p:blipFill>
        <p:spPr>
          <a:xfrm>
            <a:off x="2868265" y="152400"/>
            <a:ext cx="6123335" cy="2945604"/>
          </a:xfrm>
          <a:prstGeom prst="rect">
            <a:avLst/>
          </a:prstGeom>
          <a:noFill/>
          <a:ln>
            <a:noFill/>
          </a:ln>
        </p:spPr>
      </p:pic>
      <p:sp>
        <p:nvSpPr>
          <p:cNvPr id="595" name="Google Shape;595;p88"/>
          <p:cNvSpPr txBox="1"/>
          <p:nvPr/>
        </p:nvSpPr>
        <p:spPr>
          <a:xfrm>
            <a:off x="2868275" y="3098000"/>
            <a:ext cx="60675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ZiaCoin (ZIA)</a:t>
            </a:r>
            <a:endParaRPr/>
          </a:p>
          <a:p>
            <a:pPr indent="0" lvl="0" marL="0" rtl="0" algn="l">
              <a:spcBef>
                <a:spcPts val="0"/>
              </a:spcBef>
              <a:spcAft>
                <a:spcPts val="0"/>
              </a:spcAft>
              <a:buNone/>
            </a:pPr>
            <a:r>
              <a:rPr lang="en"/>
              <a:t>Contract Address: 0x73bf59cE49925b3be66a1c3B0ed1bf9E0a5C23Bb</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161A1E"/>
                </a:solidFill>
                <a:highlight>
                  <a:srgbClr val="FEFFFB"/>
                </a:highlight>
                <a:latin typeface="Roboto"/>
                <a:ea typeface="Roboto"/>
                <a:cs typeface="Roboto"/>
                <a:sym typeface="Roboto"/>
              </a:rPr>
              <a:t>Transaction Hash: </a:t>
            </a:r>
            <a:endParaRPr sz="1200">
              <a:solidFill>
                <a:srgbClr val="161A1E"/>
              </a:solidFill>
              <a:highlight>
                <a:srgbClr val="FEFFFB"/>
              </a:highlight>
              <a:latin typeface="Roboto"/>
              <a:ea typeface="Roboto"/>
              <a:cs typeface="Roboto"/>
              <a:sym typeface="Roboto"/>
            </a:endParaRPr>
          </a:p>
          <a:p>
            <a:pPr indent="0" lvl="0" marL="0" rtl="0" algn="l">
              <a:spcBef>
                <a:spcPts val="0"/>
              </a:spcBef>
              <a:spcAft>
                <a:spcPts val="0"/>
              </a:spcAft>
              <a:buNone/>
            </a:pPr>
            <a:r>
              <a:rPr lang="en" sz="1200" u="sng">
                <a:solidFill>
                  <a:srgbClr val="092343"/>
                </a:solidFill>
                <a:highlight>
                  <a:srgbClr val="FEFFFB"/>
                </a:highlight>
                <a:latin typeface="Roboto"/>
                <a:ea typeface="Roboto"/>
                <a:cs typeface="Roboto"/>
                <a:sym typeface="Roboto"/>
                <a:hlinkClick r:id="rId5">
                  <a:extLst>
                    <a:ext uri="{A12FA001-AC4F-418D-AE19-62706E023703}">
                      <ahyp:hlinkClr val="tx"/>
                    </a:ext>
                  </a:extLst>
                </a:hlinkClick>
              </a:rPr>
              <a:t>0x2f8b013a82f6575afd9ca3ddd4a3b8c923ef51970bd7d6ce5bf68072f1c72044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89"/>
          <p:cNvPicPr preferRelativeResize="0"/>
          <p:nvPr/>
        </p:nvPicPr>
        <p:blipFill>
          <a:blip r:embed="rId3">
            <a:alphaModFix/>
          </a:blip>
          <a:stretch>
            <a:fillRect/>
          </a:stretch>
        </p:blipFill>
        <p:spPr>
          <a:xfrm>
            <a:off x="7046750" y="903500"/>
            <a:ext cx="1951175" cy="3262726"/>
          </a:xfrm>
          <a:prstGeom prst="rect">
            <a:avLst/>
          </a:prstGeom>
          <a:noFill/>
          <a:ln>
            <a:noFill/>
          </a:ln>
        </p:spPr>
      </p:pic>
      <p:pic>
        <p:nvPicPr>
          <p:cNvPr id="601" name="Google Shape;601;p89"/>
          <p:cNvPicPr preferRelativeResize="0"/>
          <p:nvPr/>
        </p:nvPicPr>
        <p:blipFill>
          <a:blip r:embed="rId4">
            <a:alphaModFix/>
          </a:blip>
          <a:stretch>
            <a:fillRect/>
          </a:stretch>
        </p:blipFill>
        <p:spPr>
          <a:xfrm>
            <a:off x="4778475" y="914400"/>
            <a:ext cx="1951176" cy="3262716"/>
          </a:xfrm>
          <a:prstGeom prst="rect">
            <a:avLst/>
          </a:prstGeom>
          <a:noFill/>
          <a:ln>
            <a:noFill/>
          </a:ln>
        </p:spPr>
      </p:pic>
      <p:pic>
        <p:nvPicPr>
          <p:cNvPr id="602" name="Google Shape;602;p89"/>
          <p:cNvPicPr preferRelativeResize="0"/>
          <p:nvPr/>
        </p:nvPicPr>
        <p:blipFill>
          <a:blip r:embed="rId5">
            <a:alphaModFix/>
          </a:blip>
          <a:stretch>
            <a:fillRect/>
          </a:stretch>
        </p:blipFill>
        <p:spPr>
          <a:xfrm>
            <a:off x="2667000" y="914400"/>
            <a:ext cx="1951176" cy="3271876"/>
          </a:xfrm>
          <a:prstGeom prst="rect">
            <a:avLst/>
          </a:prstGeom>
          <a:noFill/>
          <a:ln>
            <a:noFill/>
          </a:ln>
        </p:spPr>
      </p:pic>
      <p:pic>
        <p:nvPicPr>
          <p:cNvPr id="603" name="Google Shape;603;p89"/>
          <p:cNvPicPr preferRelativeResize="0"/>
          <p:nvPr/>
        </p:nvPicPr>
        <p:blipFill>
          <a:blip r:embed="rId6">
            <a:alphaModFix/>
          </a:blip>
          <a:stretch>
            <a:fillRect/>
          </a:stretch>
        </p:blipFill>
        <p:spPr>
          <a:xfrm>
            <a:off x="371725" y="914400"/>
            <a:ext cx="1951174" cy="3275400"/>
          </a:xfrm>
          <a:prstGeom prst="rect">
            <a:avLst/>
          </a:prstGeom>
          <a:noFill/>
          <a:ln>
            <a:noFill/>
          </a:ln>
        </p:spPr>
      </p:pic>
      <p:sp>
        <p:nvSpPr>
          <p:cNvPr id="604" name="Google Shape;604;p89"/>
          <p:cNvSpPr txBox="1"/>
          <p:nvPr/>
        </p:nvSpPr>
        <p:spPr>
          <a:xfrm>
            <a:off x="2670400" y="355375"/>
            <a:ext cx="40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hakra Petch"/>
                <a:ea typeface="Chakra Petch"/>
                <a:cs typeface="Chakra Petch"/>
                <a:sym typeface="Chakra Petch"/>
              </a:rPr>
              <a:t>Importing Token in the Metamask Wallet</a:t>
            </a:r>
            <a:endParaRPr b="1">
              <a:latin typeface="Chakra Petch"/>
              <a:ea typeface="Chakra Petch"/>
              <a:cs typeface="Chakra Petch"/>
              <a:sym typeface="Chakra Petch"/>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90"/>
          <p:cNvPicPr preferRelativeResize="0"/>
          <p:nvPr/>
        </p:nvPicPr>
        <p:blipFill>
          <a:blip r:embed="rId3">
            <a:alphaModFix/>
          </a:blip>
          <a:stretch>
            <a:fillRect/>
          </a:stretch>
        </p:blipFill>
        <p:spPr>
          <a:xfrm>
            <a:off x="152400" y="152400"/>
            <a:ext cx="8839204" cy="477783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91"/>
          <p:cNvPicPr preferRelativeResize="0"/>
          <p:nvPr/>
        </p:nvPicPr>
        <p:blipFill>
          <a:blip r:embed="rId3">
            <a:alphaModFix/>
          </a:blip>
          <a:stretch>
            <a:fillRect/>
          </a:stretch>
        </p:blipFill>
        <p:spPr>
          <a:xfrm>
            <a:off x="762000" y="152400"/>
            <a:ext cx="7439683"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7"/>
          <p:cNvPicPr preferRelativeResize="0"/>
          <p:nvPr/>
        </p:nvPicPr>
        <p:blipFill>
          <a:blip r:embed="rId3">
            <a:alphaModFix/>
          </a:blip>
          <a:stretch>
            <a:fillRect/>
          </a:stretch>
        </p:blipFill>
        <p:spPr>
          <a:xfrm>
            <a:off x="2636520" y="152400"/>
            <a:ext cx="3870960" cy="4838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NFTs?</a:t>
            </a:r>
            <a:endParaRPr/>
          </a:p>
        </p:txBody>
      </p:sp>
      <p:sp>
        <p:nvSpPr>
          <p:cNvPr id="620" name="Google Shape;620;p9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Non-fungible tokens (NFTs) are cryptographic assets on a blockchain with unique identification codes and metadata that distinguish them from each other.</a:t>
            </a:r>
            <a:endParaRPr sz="1500"/>
          </a:p>
          <a:p>
            <a:pPr indent="-323850" lvl="0" marL="457200" rtl="0" algn="l">
              <a:spcBef>
                <a:spcPts val="0"/>
              </a:spcBef>
              <a:spcAft>
                <a:spcPts val="0"/>
              </a:spcAft>
              <a:buSzPts val="1500"/>
              <a:buChar char="●"/>
            </a:pPr>
            <a:r>
              <a:rPr lang="en" sz="1500"/>
              <a:t>Unlike cryptocurrencies, they cannot be traded or exchanged at equivalency. This differs from fungible tokens like cryptocurrencies, which are identical to each other and, therefore, can serve as a medium for commercial transactions.</a:t>
            </a:r>
            <a:endParaRPr sz="1500"/>
          </a:p>
          <a:p>
            <a:pPr indent="-323850" lvl="0" marL="457200" rtl="0" algn="l">
              <a:spcBef>
                <a:spcPts val="0"/>
              </a:spcBef>
              <a:spcAft>
                <a:spcPts val="0"/>
              </a:spcAft>
              <a:buSzPts val="1500"/>
              <a:buChar char="●"/>
            </a:pPr>
            <a:r>
              <a:rPr lang="en" sz="1500"/>
              <a:t>NFTs (non-fungible tokens) are unique cryptographic tokens that exist on a blockchain and cannot be replicated.</a:t>
            </a:r>
            <a:endParaRPr sz="1500"/>
          </a:p>
          <a:p>
            <a:pPr indent="-323850" lvl="0" marL="457200" rtl="0" algn="l">
              <a:spcBef>
                <a:spcPts val="0"/>
              </a:spcBef>
              <a:spcAft>
                <a:spcPts val="0"/>
              </a:spcAft>
              <a:buSzPts val="1500"/>
              <a:buChar char="●"/>
            </a:pPr>
            <a:r>
              <a:rPr lang="en" sz="1500"/>
              <a:t>NFTs can represent real-world items like artwork and real estate.</a:t>
            </a:r>
            <a:endParaRPr sz="1500"/>
          </a:p>
          <a:p>
            <a:pPr indent="-323850" lvl="0" marL="457200" rtl="0" algn="l">
              <a:spcBef>
                <a:spcPts val="0"/>
              </a:spcBef>
              <a:spcAft>
                <a:spcPts val="0"/>
              </a:spcAft>
              <a:buSzPts val="1500"/>
              <a:buChar char="●"/>
            </a:pPr>
            <a:r>
              <a:rPr lang="en" sz="1500"/>
              <a:t>"Tokenizing" these real-world tangible assets makes buying, selling, and trading them more efficient while reducing the probability of fraud.</a:t>
            </a:r>
            <a:endParaRPr sz="1500"/>
          </a:p>
          <a:p>
            <a:pPr indent="-323850" lvl="0" marL="457200" rtl="0" algn="l">
              <a:spcBef>
                <a:spcPts val="0"/>
              </a:spcBef>
              <a:spcAft>
                <a:spcPts val="0"/>
              </a:spcAft>
              <a:buSzPts val="1500"/>
              <a:buChar char="●"/>
            </a:pPr>
            <a:r>
              <a:rPr lang="en" sz="1500"/>
              <a:t>NFTs can also function to represent individuals' identities, property rights, and more.</a:t>
            </a:r>
            <a:endParaRPr sz="1500"/>
          </a:p>
          <a:p>
            <a:pPr indent="-323850" lvl="0" marL="457200" rtl="0" algn="l">
              <a:spcBef>
                <a:spcPts val="0"/>
              </a:spcBef>
              <a:spcAft>
                <a:spcPts val="0"/>
              </a:spcAft>
              <a:buSzPts val="1500"/>
              <a:buChar char="●"/>
            </a:pPr>
            <a:r>
              <a:rPr lang="en" sz="1500"/>
              <a:t>Collectors have sought NFTs as their value initially soared, but has since moderated.</a:t>
            </a:r>
            <a:endParaRPr sz="1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OpenSea?</a:t>
            </a:r>
            <a:endParaRPr/>
          </a:p>
        </p:txBody>
      </p:sp>
      <p:sp>
        <p:nvSpPr>
          <p:cNvPr id="626" name="Google Shape;626;p9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world's first and largest digital marketplace for crypto collectibles and non-fungible tokens (NFTs). Buy, sell, and discover exclusive digital items.</a:t>
            </a:r>
            <a:endParaRPr sz="1500"/>
          </a:p>
          <a:p>
            <a:pPr indent="-323850" lvl="0" marL="457200" rtl="0" algn="l">
              <a:spcBef>
                <a:spcPts val="0"/>
              </a:spcBef>
              <a:spcAft>
                <a:spcPts val="0"/>
              </a:spcAft>
              <a:buSzPts val="1500"/>
              <a:buChar char="●"/>
            </a:pPr>
            <a:r>
              <a:rPr lang="en" sz="1500"/>
              <a:t>Is the first ever decentralized NFT marketplace built on the Ethereum blockchain and is currently the largest.</a:t>
            </a:r>
            <a:endParaRPr sz="1500"/>
          </a:p>
          <a:p>
            <a:pPr indent="-323850" lvl="0" marL="457200" rtl="0" algn="l">
              <a:spcBef>
                <a:spcPts val="0"/>
              </a:spcBef>
              <a:spcAft>
                <a:spcPts val="0"/>
              </a:spcAft>
              <a:buSzPts val="1500"/>
              <a:buChar char="●"/>
            </a:pPr>
            <a:r>
              <a:rPr lang="en" sz="1500"/>
              <a:t>OpenSea is a regionalized peer-based marketplace for trading rare and unique digital assets.</a:t>
            </a:r>
            <a:endParaRPr sz="1500"/>
          </a:p>
          <a:p>
            <a:pPr indent="-323850" lvl="0" marL="457200" rtl="0" algn="l">
              <a:spcBef>
                <a:spcPts val="0"/>
              </a:spcBef>
              <a:spcAft>
                <a:spcPts val="0"/>
              </a:spcAft>
              <a:buSzPts val="1500"/>
              <a:buChar char="●"/>
            </a:pPr>
            <a:r>
              <a:rPr lang="en" sz="1500"/>
              <a:t>Whether it’s collectibles, arts, or gaming items developed on NFT (non-fungible token) technology and flow on the blockchain of Ethereum, an investor can buy, sell, and trade these on OpenSea.</a:t>
            </a:r>
            <a:endParaRPr sz="1500"/>
          </a:p>
          <a:p>
            <a:pPr indent="-323850" lvl="0" marL="457200" rtl="0" algn="l">
              <a:spcBef>
                <a:spcPts val="0"/>
              </a:spcBef>
              <a:spcAft>
                <a:spcPts val="0"/>
              </a:spcAft>
              <a:buSzPts val="1500"/>
              <a:buChar char="●"/>
            </a:pPr>
            <a:r>
              <a:rPr lang="en" sz="1500"/>
              <a:t>platform has over 1 million users in 2022.</a:t>
            </a:r>
            <a:endParaRPr sz="1500"/>
          </a:p>
          <a:p>
            <a:pPr indent="-323850" lvl="0" marL="457200" rtl="0" algn="l">
              <a:spcBef>
                <a:spcPts val="0"/>
              </a:spcBef>
              <a:spcAft>
                <a:spcPts val="0"/>
              </a:spcAft>
              <a:buSzPts val="1500"/>
              <a:buChar char="●"/>
            </a:pPr>
            <a:r>
              <a:rPr lang="en" sz="1500"/>
              <a:t>It has recently entered the Alexa 500 Most Visited Websites, with a total of 121.7 million views.</a:t>
            </a:r>
            <a:endParaRPr sz="1500"/>
          </a:p>
          <a:p>
            <a:pPr indent="-323850" lvl="0" marL="457200" rtl="0" algn="l">
              <a:spcBef>
                <a:spcPts val="0"/>
              </a:spcBef>
              <a:spcAft>
                <a:spcPts val="0"/>
              </a:spcAft>
              <a:buSzPts val="1500"/>
              <a:buChar char="●"/>
            </a:pPr>
            <a:r>
              <a:rPr lang="en" sz="1500"/>
              <a:t>Over 80 million different types of NFTs are available for trade on OpenSea.</a:t>
            </a:r>
            <a:endParaRPr sz="1500"/>
          </a:p>
          <a:p>
            <a:pPr indent="-323850" lvl="0" marL="457200" rtl="0" algn="l">
              <a:spcBef>
                <a:spcPts val="0"/>
              </a:spcBef>
              <a:spcAft>
                <a:spcPts val="0"/>
              </a:spcAft>
              <a:buSzPts val="1500"/>
              <a:buChar char="●"/>
            </a:pPr>
            <a:r>
              <a:rPr lang="en" sz="1500"/>
              <a:t>Over 80% of the free NFTs created on OpenSea are either fraudulent or spam.</a:t>
            </a:r>
            <a:endParaRPr sz="1500"/>
          </a:p>
        </p:txBody>
      </p:sp>
      <p:pic>
        <p:nvPicPr>
          <p:cNvPr id="627" name="Google Shape;627;p93"/>
          <p:cNvPicPr preferRelativeResize="0"/>
          <p:nvPr/>
        </p:nvPicPr>
        <p:blipFill>
          <a:blip r:embed="rId3">
            <a:alphaModFix/>
          </a:blip>
          <a:stretch>
            <a:fillRect/>
          </a:stretch>
        </p:blipFill>
        <p:spPr>
          <a:xfrm>
            <a:off x="5785025" y="76900"/>
            <a:ext cx="840975" cy="84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94"/>
          <p:cNvPicPr preferRelativeResize="0"/>
          <p:nvPr/>
        </p:nvPicPr>
        <p:blipFill>
          <a:blip r:embed="rId3">
            <a:alphaModFix/>
          </a:blip>
          <a:stretch>
            <a:fillRect/>
          </a:stretch>
        </p:blipFill>
        <p:spPr>
          <a:xfrm>
            <a:off x="152400" y="152400"/>
            <a:ext cx="8769613" cy="483870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95"/>
          <p:cNvPicPr preferRelativeResize="0"/>
          <p:nvPr/>
        </p:nvPicPr>
        <p:blipFill>
          <a:blip r:embed="rId3">
            <a:alphaModFix/>
          </a:blip>
          <a:stretch>
            <a:fillRect/>
          </a:stretch>
        </p:blipFill>
        <p:spPr>
          <a:xfrm>
            <a:off x="838200" y="152400"/>
            <a:ext cx="7484631" cy="483869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96"/>
          <p:cNvPicPr preferRelativeResize="0"/>
          <p:nvPr/>
        </p:nvPicPr>
        <p:blipFill>
          <a:blip r:embed="rId3">
            <a:alphaModFix/>
          </a:blip>
          <a:stretch>
            <a:fillRect/>
          </a:stretch>
        </p:blipFill>
        <p:spPr>
          <a:xfrm>
            <a:off x="3226367" y="152400"/>
            <a:ext cx="2691265" cy="4838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97"/>
          <p:cNvPicPr preferRelativeResize="0"/>
          <p:nvPr/>
        </p:nvPicPr>
        <p:blipFill>
          <a:blip r:embed="rId3">
            <a:alphaModFix/>
          </a:blip>
          <a:stretch>
            <a:fillRect/>
          </a:stretch>
        </p:blipFill>
        <p:spPr>
          <a:xfrm>
            <a:off x="829684" y="152400"/>
            <a:ext cx="7484631" cy="483869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98"/>
          <p:cNvPicPr preferRelativeResize="0"/>
          <p:nvPr/>
        </p:nvPicPr>
        <p:blipFill>
          <a:blip r:embed="rId3">
            <a:alphaModFix/>
          </a:blip>
          <a:stretch>
            <a:fillRect/>
          </a:stretch>
        </p:blipFill>
        <p:spPr>
          <a:xfrm>
            <a:off x="1152518" y="152400"/>
            <a:ext cx="6838963"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99"/>
          <p:cNvPicPr preferRelativeResize="0"/>
          <p:nvPr/>
        </p:nvPicPr>
        <p:blipFill>
          <a:blip r:embed="rId3">
            <a:alphaModFix/>
          </a:blip>
          <a:stretch>
            <a:fillRect/>
          </a:stretch>
        </p:blipFill>
        <p:spPr>
          <a:xfrm>
            <a:off x="479475" y="450700"/>
            <a:ext cx="8069576" cy="4692799"/>
          </a:xfrm>
          <a:prstGeom prst="rect">
            <a:avLst/>
          </a:prstGeom>
          <a:noFill/>
          <a:ln>
            <a:noFill/>
          </a:ln>
        </p:spPr>
      </p:pic>
      <p:sp>
        <p:nvSpPr>
          <p:cNvPr id="658" name="Google Shape;658;p99"/>
          <p:cNvSpPr txBox="1"/>
          <p:nvPr/>
        </p:nvSpPr>
        <p:spPr>
          <a:xfrm>
            <a:off x="0" y="0"/>
            <a:ext cx="899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https://testnets.opensea.io/assets/goerli/0xf4910c763ed4e47a585e2d34baa9a4b611ae448c/107511843107062399913827952737187322873231599781756762181812533941645749518337/</a:t>
            </a:r>
            <a:r>
              <a:rPr lang="en" sz="1150">
                <a:solidFill>
                  <a:srgbClr val="0000FF"/>
                </a:solidFill>
                <a:highlight>
                  <a:srgbClr val="FFFFFF"/>
                </a:highlight>
              </a:rPr>
              <a:t> </a:t>
            </a:r>
            <a:endParaRPr>
              <a:solidFill>
                <a:srgbClr val="0000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100"/>
          <p:cNvPicPr preferRelativeResize="0"/>
          <p:nvPr/>
        </p:nvPicPr>
        <p:blipFill>
          <a:blip r:embed="rId3">
            <a:alphaModFix/>
          </a:blip>
          <a:stretch>
            <a:fillRect/>
          </a:stretch>
        </p:blipFill>
        <p:spPr>
          <a:xfrm>
            <a:off x="1012497" y="304800"/>
            <a:ext cx="7119007" cy="4838700"/>
          </a:xfrm>
          <a:prstGeom prst="rect">
            <a:avLst/>
          </a:prstGeom>
          <a:noFill/>
          <a:ln>
            <a:noFill/>
          </a:ln>
        </p:spPr>
      </p:pic>
      <p:sp>
        <p:nvSpPr>
          <p:cNvPr id="664" name="Google Shape;664;p100"/>
          <p:cNvSpPr txBox="1"/>
          <p:nvPr/>
        </p:nvSpPr>
        <p:spPr>
          <a:xfrm>
            <a:off x="891350" y="-305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hakra Petch"/>
                <a:ea typeface="Chakra Petch"/>
                <a:cs typeface="Chakra Petch"/>
                <a:sym typeface="Chakra Petch"/>
              </a:rPr>
              <a:t>Moved to the Miannet</a:t>
            </a:r>
            <a:endParaRPr>
              <a:latin typeface="Chakra Petch"/>
              <a:ea typeface="Chakra Petch"/>
              <a:cs typeface="Chakra Petch"/>
              <a:sym typeface="Chakra Petch"/>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101"/>
          <p:cNvPicPr preferRelativeResize="0"/>
          <p:nvPr/>
        </p:nvPicPr>
        <p:blipFill>
          <a:blip r:embed="rId3">
            <a:alphaModFix/>
          </a:blip>
          <a:stretch>
            <a:fillRect/>
          </a:stretch>
        </p:blipFill>
        <p:spPr>
          <a:xfrm>
            <a:off x="813050" y="572275"/>
            <a:ext cx="7532877" cy="4575625"/>
          </a:xfrm>
          <a:prstGeom prst="rect">
            <a:avLst/>
          </a:prstGeom>
          <a:noFill/>
          <a:ln>
            <a:noFill/>
          </a:ln>
        </p:spPr>
      </p:pic>
      <p:sp>
        <p:nvSpPr>
          <p:cNvPr id="670" name="Google Shape;670;p101"/>
          <p:cNvSpPr txBox="1"/>
          <p:nvPr/>
        </p:nvSpPr>
        <p:spPr>
          <a:xfrm>
            <a:off x="0" y="0"/>
            <a:ext cx="8900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https://opensea.io/assets/ethereum/0x495f947276749ce646f68ac8c248420045cb7b5e/73782911227094328344895653986009542173456616826702744110379126603811542532097/</a:t>
            </a:r>
            <a:r>
              <a:rPr lang="en" sz="1150">
                <a:solidFill>
                  <a:srgbClr val="0000FF"/>
                </a:solidFill>
                <a:highlight>
                  <a:srgbClr val="FFFFFF"/>
                </a:highlight>
              </a:rPr>
              <a:t>   </a:t>
            </a:r>
            <a:r>
              <a:rPr b="1" lang="en" sz="1150">
                <a:solidFill>
                  <a:schemeClr val="dk1"/>
                </a:solidFill>
                <a:highlight>
                  <a:srgbClr val="FFFFFF"/>
                </a:highlight>
              </a:rPr>
              <a:t>Published Free on Mainnet</a:t>
            </a:r>
            <a:endParaRPr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Ethereum?</a:t>
            </a:r>
            <a:endParaRPr/>
          </a:p>
        </p:txBody>
      </p:sp>
      <p:sp>
        <p:nvSpPr>
          <p:cNvPr id="356" name="Google Shape;356;p4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Ethereum was launched back in 2015 and is famous for being a decentralized and open-source proof-of-stake blockchain with smart contracts functionality.</a:t>
            </a:r>
            <a:endParaRPr sz="1900"/>
          </a:p>
          <a:p>
            <a:pPr indent="-349250" lvl="0" marL="457200" rtl="0" algn="l">
              <a:spcBef>
                <a:spcPts val="0"/>
              </a:spcBef>
              <a:spcAft>
                <a:spcPts val="0"/>
              </a:spcAft>
              <a:buSzPts val="1900"/>
              <a:buChar char="●"/>
            </a:pPr>
            <a:r>
              <a:rPr lang="en" sz="1900"/>
              <a:t>One of Ethereum’s biggest strengths is its variety of use cases, and the list keeps on growing every year.</a:t>
            </a:r>
            <a:endParaRPr sz="1900"/>
          </a:p>
          <a:p>
            <a:pPr indent="-349250" lvl="0" marL="457200" rtl="0" algn="l">
              <a:spcBef>
                <a:spcPts val="0"/>
              </a:spcBef>
              <a:spcAft>
                <a:spcPts val="0"/>
              </a:spcAft>
              <a:buSzPts val="1900"/>
              <a:buChar char="●"/>
            </a:pPr>
            <a:r>
              <a:rPr lang="en" sz="1900"/>
              <a:t>As with Bitcoin, it is a large database of all the transactions conducted on the Ethereum Network.</a:t>
            </a:r>
            <a:endParaRPr sz="1900"/>
          </a:p>
          <a:p>
            <a:pPr indent="-349250" lvl="0" marL="457200" rtl="0" algn="l">
              <a:spcBef>
                <a:spcPts val="0"/>
              </a:spcBef>
              <a:spcAft>
                <a:spcPts val="0"/>
              </a:spcAft>
              <a:buSzPts val="1900"/>
              <a:buChar char="●"/>
            </a:pPr>
            <a:r>
              <a:rPr lang="en" sz="1900"/>
              <a:t>A database usually structures its data into tables, whereas a blockchain, as its name implies, structures its data into chunks (blocks) that are strung together.</a:t>
            </a:r>
            <a:endParaRPr sz="1900"/>
          </a:p>
        </p:txBody>
      </p:sp>
      <p:pic>
        <p:nvPicPr>
          <p:cNvPr id="357" name="Google Shape;357;p48"/>
          <p:cNvPicPr preferRelativeResize="0"/>
          <p:nvPr/>
        </p:nvPicPr>
        <p:blipFill>
          <a:blip r:embed="rId3">
            <a:alphaModFix/>
          </a:blip>
          <a:stretch>
            <a:fillRect/>
          </a:stretch>
        </p:blipFill>
        <p:spPr>
          <a:xfrm>
            <a:off x="5682675" y="309922"/>
            <a:ext cx="842919" cy="842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102"/>
          <p:cNvPicPr preferRelativeResize="0"/>
          <p:nvPr/>
        </p:nvPicPr>
        <p:blipFill>
          <a:blip r:embed="rId3">
            <a:alphaModFix/>
          </a:blip>
          <a:stretch>
            <a:fillRect/>
          </a:stretch>
        </p:blipFill>
        <p:spPr>
          <a:xfrm>
            <a:off x="152400" y="152400"/>
            <a:ext cx="8816425" cy="483870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681" name="Google Shape;681;p10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Provide Liquidity to a existing pool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Getting Started</a:t>
            </a:r>
            <a:endParaRPr/>
          </a:p>
          <a:p>
            <a:pPr indent="0" lvl="0" marL="0" rtl="0" algn="l">
              <a:spcBef>
                <a:spcPts val="0"/>
              </a:spcBef>
              <a:spcAft>
                <a:spcPts val="0"/>
              </a:spcAft>
              <a:buNone/>
            </a:pPr>
            <a:r>
              <a:rPr lang="en" u="sng">
                <a:solidFill>
                  <a:schemeClr val="hlink"/>
                </a:solidFill>
                <a:hlinkClick r:id="rId3"/>
              </a:rPr>
              <a:t>https://support.uniswap.org/hc/en-us/sections/8122851346573-Getting-Started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Tutorial: </a:t>
            </a:r>
            <a:r>
              <a:rPr lang="en"/>
              <a:t>How to Become a Liquidity Provider on Uniswap</a:t>
            </a:r>
            <a:endParaRPr/>
          </a:p>
          <a:p>
            <a:pPr indent="0" lvl="0" marL="0" rtl="0" algn="l">
              <a:spcBef>
                <a:spcPts val="0"/>
              </a:spcBef>
              <a:spcAft>
                <a:spcPts val="0"/>
              </a:spcAft>
              <a:buNone/>
            </a:pPr>
            <a:r>
              <a:rPr lang="en" u="sng">
                <a:solidFill>
                  <a:schemeClr val="hlink"/>
                </a:solidFill>
                <a:hlinkClick r:id="rId4"/>
              </a:rPr>
              <a:t>https://opensea.io/collection/panaverse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 2: Create a New Pool and Provide Liquidity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Advanced requirement is that you create a pool of your own Tokens:</a:t>
            </a:r>
            <a:endParaRPr/>
          </a:p>
          <a:p>
            <a:pPr indent="0" lvl="0" marL="0" rtl="0" algn="l">
              <a:spcBef>
                <a:spcPts val="0"/>
              </a:spcBef>
              <a:spcAft>
                <a:spcPts val="0"/>
              </a:spcAft>
              <a:buNone/>
            </a:pPr>
            <a:r>
              <a:rPr lang="en" u="sng">
                <a:solidFill>
                  <a:schemeClr val="hlink"/>
                </a:solidFill>
                <a:hlinkClick r:id="rId5"/>
              </a:rPr>
              <a:t>https://tokpie.io/blog/how-create-pool-uniswap-erc20-pair/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Publish </a:t>
            </a: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687" name="Google Shape;687;p10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you have completed the challenge publish it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solidFill>
                  <a:schemeClr val="hlink"/>
                </a:solidFill>
                <a:hlinkClick r:id="rId3"/>
              </a:rPr>
              <a:t>https://www.facebook.com/groups/panaverse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solidFill>
                  <a:schemeClr val="hlink"/>
                </a:solidFill>
                <a:hlinkClick r:id="rId4"/>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Whatsapp to me all the details at: 923008263374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5"/>
          <p:cNvSpPr txBox="1"/>
          <p:nvPr>
            <p:ph type="title"/>
          </p:nvPr>
        </p:nvSpPr>
        <p:spPr>
          <a:xfrm>
            <a:off x="337775" y="2448450"/>
            <a:ext cx="502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Panaverse DAO </a:t>
            </a:r>
            <a:endParaRPr/>
          </a:p>
          <a:p>
            <a:pPr indent="0" lvl="0" marL="0" rtl="0" algn="ctr">
              <a:spcBef>
                <a:spcPts val="0"/>
              </a:spcBef>
              <a:spcAft>
                <a:spcPts val="0"/>
              </a:spcAft>
              <a:buNone/>
            </a:pPr>
            <a:r>
              <a:rPr lang="en" sz="2000"/>
              <a:t>The Web 3.0 &amp; Metaverse Team</a:t>
            </a:r>
            <a:endParaRPr sz="2000"/>
          </a:p>
        </p:txBody>
      </p:sp>
      <p:sp>
        <p:nvSpPr>
          <p:cNvPr id="693" name="Google Shape;693;p105"/>
          <p:cNvSpPr txBox="1"/>
          <p:nvPr>
            <p:ph idx="1" type="subTitle"/>
          </p:nvPr>
        </p:nvSpPr>
        <p:spPr>
          <a:xfrm>
            <a:off x="715100" y="3325950"/>
            <a:ext cx="4137300" cy="15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www.panaverse.co</a:t>
            </a:r>
            <a:endParaRPr/>
          </a:p>
          <a:p>
            <a:pPr indent="0" lvl="0" marL="0" rtl="0" algn="ctr">
              <a:spcBef>
                <a:spcPts val="0"/>
              </a:spcBef>
              <a:spcAft>
                <a:spcPts val="0"/>
              </a:spcAft>
              <a:buNone/>
            </a:pPr>
            <a:r>
              <a:rPr lang="en"/>
              <a:t>https://discord.gg/GggDkBwJDr</a:t>
            </a:r>
            <a:endParaRPr/>
          </a:p>
          <a:p>
            <a:pPr indent="0" lvl="0" marL="0" rtl="0" algn="ctr">
              <a:spcBef>
                <a:spcPts val="0"/>
              </a:spcBef>
              <a:spcAft>
                <a:spcPts val="0"/>
              </a:spcAft>
              <a:buNone/>
            </a:pPr>
            <a:r>
              <a:rPr lang="en"/>
              <a:t>https://twitter.com/Panaverse_edu</a:t>
            </a:r>
            <a:endParaRPr/>
          </a:p>
          <a:p>
            <a:pPr indent="0" lvl="0" marL="0" rtl="0" algn="ctr">
              <a:spcBef>
                <a:spcPts val="0"/>
              </a:spcBef>
              <a:spcAft>
                <a:spcPts val="0"/>
              </a:spcAft>
              <a:buNone/>
            </a:pPr>
            <a:r>
              <a:rPr lang="en"/>
              <a:t>https://www.facebook.com/groups/panaverse</a:t>
            </a:r>
            <a:endParaRPr/>
          </a:p>
          <a:p>
            <a:pPr indent="0" lvl="0" marL="0" rtl="0" algn="ctr">
              <a:spcBef>
                <a:spcPts val="0"/>
              </a:spcBef>
              <a:spcAft>
                <a:spcPts val="0"/>
              </a:spcAft>
              <a:buNone/>
            </a:pPr>
            <a:r>
              <a:t/>
            </a:r>
            <a:endParaRPr/>
          </a:p>
        </p:txBody>
      </p:sp>
      <p:grpSp>
        <p:nvGrpSpPr>
          <p:cNvPr id="694" name="Google Shape;694;p105"/>
          <p:cNvGrpSpPr/>
          <p:nvPr/>
        </p:nvGrpSpPr>
        <p:grpSpPr>
          <a:xfrm>
            <a:off x="5480684" y="1405534"/>
            <a:ext cx="2943321" cy="2321028"/>
            <a:chOff x="5349850" y="1784575"/>
            <a:chExt cx="3127200" cy="2466030"/>
          </a:xfrm>
        </p:grpSpPr>
        <p:sp>
          <p:nvSpPr>
            <p:cNvPr id="695" name="Google Shape;695;p105"/>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05"/>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 name="Google Shape;697;p105"/>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cxnSp>
        <p:sp>
          <p:nvSpPr>
            <p:cNvPr id="698" name="Google Shape;698;p105"/>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9" name="Google Shape;699;p105"/>
          <p:cNvPicPr preferRelativeResize="0"/>
          <p:nvPr/>
        </p:nvPicPr>
        <p:blipFill>
          <a:blip r:embed="rId3">
            <a:alphaModFix/>
          </a:blip>
          <a:stretch>
            <a:fillRect/>
          </a:stretch>
        </p:blipFill>
        <p:spPr>
          <a:xfrm>
            <a:off x="5611850" y="1517250"/>
            <a:ext cx="2681400" cy="1512225"/>
          </a:xfrm>
          <a:prstGeom prst="rect">
            <a:avLst/>
          </a:prstGeom>
          <a:noFill/>
          <a:ln>
            <a:noFill/>
          </a:ln>
        </p:spPr>
      </p:pic>
      <p:pic>
        <p:nvPicPr>
          <p:cNvPr id="700" name="Google Shape;700;p105"/>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 (ETH)?</a:t>
            </a:r>
            <a:endParaRPr/>
          </a:p>
        </p:txBody>
      </p:sp>
      <p:sp>
        <p:nvSpPr>
          <p:cNvPr id="363" name="Google Shape;363;p4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Ether is the transactional token that facilitates operations on the Ethereum Blockchain network.</a:t>
            </a:r>
            <a:endParaRPr sz="2200"/>
          </a:p>
          <a:p>
            <a:pPr indent="-368300" lvl="0" marL="457200" rtl="0" algn="l">
              <a:spcBef>
                <a:spcPts val="0"/>
              </a:spcBef>
              <a:spcAft>
                <a:spcPts val="0"/>
              </a:spcAft>
              <a:buSzPts val="2200"/>
              <a:buChar char="●"/>
            </a:pPr>
            <a:r>
              <a:rPr lang="en" sz="2200"/>
              <a:t>While ether is the cryptocurrency of the Ethereum network, metaphorically speaking, it is more accurate to refer to it as the "fuel" of the network.</a:t>
            </a:r>
            <a:endParaRPr sz="2200"/>
          </a:p>
          <a:p>
            <a:pPr indent="-368300" lvl="0" marL="457200" rtl="0" algn="l">
              <a:spcBef>
                <a:spcPts val="0"/>
              </a:spcBef>
              <a:spcAft>
                <a:spcPts val="0"/>
              </a:spcAft>
              <a:buSzPts val="2200"/>
              <a:buChar char="●"/>
            </a:pPr>
            <a:r>
              <a:rPr lang="en" sz="2200"/>
              <a:t>Ether is the world’s second-largest virtual currency by market capitalization; it is second only to Bitcoin (BTC) according to market value.</a:t>
            </a:r>
            <a:endParaRPr sz="2200"/>
          </a:p>
          <a:p>
            <a:pPr indent="-368300" lvl="0" marL="457200" rtl="0" algn="l">
              <a:spcBef>
                <a:spcPts val="0"/>
              </a:spcBef>
              <a:spcAft>
                <a:spcPts val="0"/>
              </a:spcAft>
              <a:buSzPts val="2200"/>
              <a:buChar char="●"/>
            </a:pPr>
            <a:r>
              <a:rPr lang="en" sz="2200"/>
              <a:t>ETH isn’t just a speculative asset; it has actual value.</a:t>
            </a:r>
            <a:endParaRPr sz="2200"/>
          </a:p>
        </p:txBody>
      </p:sp>
      <p:pic>
        <p:nvPicPr>
          <p:cNvPr id="364" name="Google Shape;364;p49"/>
          <p:cNvPicPr preferRelativeResize="0"/>
          <p:nvPr/>
        </p:nvPicPr>
        <p:blipFill>
          <a:blip r:embed="rId3">
            <a:alphaModFix/>
          </a:blip>
          <a:stretch>
            <a:fillRect/>
          </a:stretch>
        </p:blipFill>
        <p:spPr>
          <a:xfrm>
            <a:off x="5531225" y="57200"/>
            <a:ext cx="1123625" cy="1123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Base Units</a:t>
            </a:r>
            <a:endParaRPr/>
          </a:p>
        </p:txBody>
      </p:sp>
      <p:sp>
        <p:nvSpPr>
          <p:cNvPr id="370" name="Google Shape;370;p5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Think of the smallest unit of ether – wei – as a penny. It takes a whole bunch of wei to make an ether. 10^18 wei, to be exact.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10^9 wei is a gwei. Gwei is most commonly used when talking about gas (network transaction fees). Rather than saying your gas cost is 0.000000001 ether you can say 1 gwei.</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1"/>
          <p:cNvPicPr preferRelativeResize="0"/>
          <p:nvPr/>
        </p:nvPicPr>
        <p:blipFill>
          <a:blip r:embed="rId3">
            <a:alphaModFix/>
          </a:blip>
          <a:stretch>
            <a:fillRect/>
          </a:stretch>
        </p:blipFill>
        <p:spPr>
          <a:xfrm>
            <a:off x="-88150" y="-84900"/>
            <a:ext cx="9264374" cy="5410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